
<file path=[Content_Types].xml><?xml version="1.0" encoding="utf-8"?>
<Types xmlns="http://schemas.openxmlformats.org/package/2006/content-types">
  <Default Extension="jfif" ContentType="image/jpeg"/>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notesMasterIdLst>
    <p:notesMasterId r:id="rId21"/>
  </p:notesMasterIdLst>
  <p:sldIdLst>
    <p:sldId id="257" r:id="rId2"/>
    <p:sldId id="258" r:id="rId3"/>
    <p:sldId id="278" r:id="rId4"/>
    <p:sldId id="259" r:id="rId5"/>
    <p:sldId id="262" r:id="rId6"/>
    <p:sldId id="274" r:id="rId7"/>
    <p:sldId id="263" r:id="rId8"/>
    <p:sldId id="264" r:id="rId9"/>
    <p:sldId id="265" r:id="rId10"/>
    <p:sldId id="266" r:id="rId11"/>
    <p:sldId id="267" r:id="rId12"/>
    <p:sldId id="268" r:id="rId13"/>
    <p:sldId id="275" r:id="rId14"/>
    <p:sldId id="269" r:id="rId15"/>
    <p:sldId id="271" r:id="rId16"/>
    <p:sldId id="272" r:id="rId17"/>
    <p:sldId id="273" r:id="rId18"/>
    <p:sldId id="277" r:id="rId19"/>
    <p:sldId id="27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E67240-D8E7-4235-BF85-D6C847D66C48}" v="67" dt="2023-03-15T05:08:00.733"/>
    <p1510:client id="{1310AF2F-6C6F-4514-BB14-E2257B9BFB2C}" v="19" dt="2023-03-15T09:31:46.089"/>
    <p1510:client id="{3553CCC7-A5F7-4851-8EC1-5E58E28A63DE}" v="722" dt="2023-03-15T07:00:59.471"/>
    <p1510:client id="{7D73B5DB-4600-4069-BEFB-97CC91E99C33}" v="597" dt="2023-03-15T08:20:11.740"/>
    <p1510:client id="{A448E570-2D33-4CD6-AB1B-A985F2114497}" v="881" dt="2023-03-14T10:00:32.277"/>
    <p1510:client id="{BB10C627-E6CF-4FB3-9A13-45FC0917E0FE}" v="186" dt="2023-03-14T07:56:28.3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jfif>
</file>

<file path=ppt/media/image3.png>
</file>

<file path=ppt/media/image4.pn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B3005D-C351-4DD2-A274-2C5857417724}" type="datetimeFigureOut">
              <a:rPr lang="en-IN" smtClean="0"/>
              <a:t>19-04-2023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3EFD23-1C04-47C6-9877-1226F4CE6C5F}" type="slidenum">
              <a:rPr lang="en-IN" smtClean="0"/>
              <a:t>‹#›</a:t>
            </a:fld>
            <a:endParaRPr lang="en-IN"/>
          </a:p>
        </p:txBody>
      </p:sp>
    </p:spTree>
    <p:extLst>
      <p:ext uri="{BB962C8B-B14F-4D97-AF65-F5344CB8AC3E}">
        <p14:creationId xmlns:p14="http://schemas.microsoft.com/office/powerpoint/2010/main" val="27293100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33EFD23-1C04-47C6-9877-1226F4CE6C5F}" type="slidenum">
              <a:rPr lang="en-IN" smtClean="0"/>
              <a:t>8</a:t>
            </a:fld>
            <a:endParaRPr lang="en-IN"/>
          </a:p>
        </p:txBody>
      </p:sp>
    </p:spTree>
    <p:extLst>
      <p:ext uri="{BB962C8B-B14F-4D97-AF65-F5344CB8AC3E}">
        <p14:creationId xmlns:p14="http://schemas.microsoft.com/office/powerpoint/2010/main" val="178009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dirty="0"/>
              <a:t>Click to edit Master title style</a:t>
            </a:r>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97802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dirty="0"/>
              <a:t>Click to edit Master title style</a:t>
            </a:r>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51650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dirty="0"/>
              <a:t>Click to edit Master title style</a:t>
            </a:r>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9671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492830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dirty="0"/>
              <a:t>Click to edit Master title style</a:t>
            </a:r>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8331242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1848647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dirty="0"/>
              <a:t>Click to edit Master title style</a:t>
            </a:r>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893193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314342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31755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nchor="ct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04057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dirty="0"/>
              <a:t>Click to edit Master title style</a:t>
            </a:r>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262938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dirty="0"/>
              <a:t>Click to edit Master title style</a:t>
            </a:r>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309086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140127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6523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061982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dirty="0"/>
              <a:t>Click to edit Master title style</a:t>
            </a:r>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305735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dirty="0"/>
              <a:t>Click to edit Master title style</a:t>
            </a:r>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227307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4/19/2023</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769085963"/>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 id="2147483843" r:id="rId15"/>
    <p:sldLayoutId id="2147483844" r:id="rId16"/>
    <p:sldLayoutId id="214748384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jf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49BDC3-6C0C-FBF4-CF11-23B6262FCA16}"/>
              </a:ext>
            </a:extLst>
          </p:cNvPr>
          <p:cNvSpPr>
            <a:spLocks noGrp="1"/>
          </p:cNvSpPr>
          <p:nvPr>
            <p:ph idx="1"/>
          </p:nvPr>
        </p:nvSpPr>
        <p:spPr>
          <a:xfrm>
            <a:off x="1849841" y="1078568"/>
            <a:ext cx="8979149" cy="4787121"/>
          </a:xfrm>
        </p:spPr>
        <p:txBody>
          <a:bodyPr vert="horz" lIns="91440" tIns="45720" rIns="91440" bIns="45720" rtlCol="0" anchor="t">
            <a:normAutofit/>
          </a:bodyPr>
          <a:lstStyle/>
          <a:p>
            <a:pPr marL="0" indent="0" algn="ctr">
              <a:buNone/>
            </a:pPr>
            <a:endParaRPr lang="en-US" sz="4400">
              <a:ea typeface="+mn-lt"/>
              <a:cs typeface="+mn-lt"/>
            </a:endParaRPr>
          </a:p>
          <a:p>
            <a:pPr marL="0" indent="0" algn="ctr">
              <a:buNone/>
            </a:pPr>
            <a:endParaRPr lang="en-US" sz="3600" dirty="0">
              <a:ea typeface="+mn-lt"/>
              <a:cs typeface="+mn-lt"/>
            </a:endParaRPr>
          </a:p>
          <a:p>
            <a:pPr marL="0" indent="0" algn="ctr">
              <a:buNone/>
            </a:pPr>
            <a:r>
              <a:rPr lang="en-US" sz="3000" dirty="0">
                <a:latin typeface="Arial"/>
                <a:cs typeface="Arial"/>
              </a:rPr>
              <a:t>PREDICTION OF DEPRESSION AND ANXITEY USING PHQ,GAD THROUGH ML</a:t>
            </a:r>
            <a:r>
              <a:rPr lang="en-US" sz="3000" dirty="0"/>
              <a:t>                     </a:t>
            </a:r>
          </a:p>
          <a:p>
            <a:pPr algn="ctr"/>
            <a:endParaRPr lang="en-US" sz="4400">
              <a:cs typeface="Calibri"/>
            </a:endParaRPr>
          </a:p>
        </p:txBody>
      </p:sp>
      <p:sp>
        <p:nvSpPr>
          <p:cNvPr id="2" name="TextBox 1">
            <a:extLst>
              <a:ext uri="{FF2B5EF4-FFF2-40B4-BE49-F238E27FC236}">
                <a16:creationId xmlns:a16="http://schemas.microsoft.com/office/drawing/2014/main" id="{5252DDB4-D9BE-0558-E988-369F3D2C849D}"/>
              </a:ext>
            </a:extLst>
          </p:cNvPr>
          <p:cNvSpPr txBox="1"/>
          <p:nvPr/>
        </p:nvSpPr>
        <p:spPr>
          <a:xfrm>
            <a:off x="8083020" y="4034895"/>
            <a:ext cx="3122083"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Arial"/>
                <a:cs typeface="Arial"/>
              </a:rPr>
              <a:t>Takshak BS-4nm19cs203</a:t>
            </a:r>
          </a:p>
          <a:p>
            <a:r>
              <a:rPr lang="en-US" dirty="0">
                <a:latin typeface="Arial"/>
                <a:cs typeface="Arial"/>
              </a:rPr>
              <a:t>Sumukh DN-4nm19cs197</a:t>
            </a:r>
          </a:p>
          <a:p>
            <a:r>
              <a:rPr lang="en-US" dirty="0">
                <a:latin typeface="Arial"/>
                <a:cs typeface="Arial"/>
              </a:rPr>
              <a:t>Suhas Rao-4nm19cs196</a:t>
            </a:r>
          </a:p>
          <a:p>
            <a:r>
              <a:rPr lang="en-US" dirty="0">
                <a:latin typeface="Arial"/>
                <a:cs typeface="Arial"/>
              </a:rPr>
              <a:t>Aditya VT-4nm19cs222</a:t>
            </a:r>
          </a:p>
          <a:p>
            <a:endParaRPr lang="en-US" dirty="0">
              <a:latin typeface="Arial"/>
              <a:cs typeface="Arial"/>
            </a:endParaRPr>
          </a:p>
        </p:txBody>
      </p:sp>
    </p:spTree>
    <p:extLst>
      <p:ext uri="{BB962C8B-B14F-4D97-AF65-F5344CB8AC3E}">
        <p14:creationId xmlns:p14="http://schemas.microsoft.com/office/powerpoint/2010/main" val="41021280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453A7-11EA-C7F3-7FE1-2138DED7626D}"/>
              </a:ext>
            </a:extLst>
          </p:cNvPr>
          <p:cNvSpPr>
            <a:spLocks noGrp="1"/>
          </p:cNvSpPr>
          <p:nvPr>
            <p:ph type="title"/>
          </p:nvPr>
        </p:nvSpPr>
        <p:spPr>
          <a:xfrm>
            <a:off x="1354017" y="-237068"/>
            <a:ext cx="9601196" cy="1303867"/>
          </a:xfrm>
        </p:spPr>
        <p:txBody>
          <a:bodyPr/>
          <a:lstStyle/>
          <a:p>
            <a:r>
              <a:rPr lang="en-US" dirty="0">
                <a:latin typeface="Arial"/>
                <a:cs typeface="Arial"/>
              </a:rPr>
              <a:t>System Design</a:t>
            </a:r>
          </a:p>
        </p:txBody>
      </p:sp>
      <p:pic>
        <p:nvPicPr>
          <p:cNvPr id="7" name="Content Placeholder 6">
            <a:extLst>
              <a:ext uri="{FF2B5EF4-FFF2-40B4-BE49-F238E27FC236}">
                <a16:creationId xmlns:a16="http://schemas.microsoft.com/office/drawing/2014/main" id="{4BFBCC90-7BC2-58D8-CA5D-FBE7F2695D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89057" y="693339"/>
            <a:ext cx="9078012" cy="6009119"/>
          </a:xfrm>
        </p:spPr>
      </p:pic>
    </p:spTree>
    <p:extLst>
      <p:ext uri="{BB962C8B-B14F-4D97-AF65-F5344CB8AC3E}">
        <p14:creationId xmlns:p14="http://schemas.microsoft.com/office/powerpoint/2010/main" val="3168371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F6B18-73A5-B0AD-76A5-21B93D295DF7}"/>
              </a:ext>
            </a:extLst>
          </p:cNvPr>
          <p:cNvSpPr>
            <a:spLocks noGrp="1"/>
          </p:cNvSpPr>
          <p:nvPr>
            <p:ph type="title"/>
          </p:nvPr>
        </p:nvSpPr>
        <p:spPr>
          <a:xfrm>
            <a:off x="1484311" y="504334"/>
            <a:ext cx="10018713" cy="1752599"/>
          </a:xfrm>
        </p:spPr>
        <p:txBody>
          <a:bodyPr/>
          <a:lstStyle/>
          <a:p>
            <a:r>
              <a:rPr lang="en-US" dirty="0">
                <a:latin typeface="Arial"/>
                <a:cs typeface="Arial"/>
              </a:rPr>
              <a:t>DATA COLLECTION</a:t>
            </a:r>
          </a:p>
        </p:txBody>
      </p:sp>
      <p:sp>
        <p:nvSpPr>
          <p:cNvPr id="3" name="Content Placeholder 2">
            <a:extLst>
              <a:ext uri="{FF2B5EF4-FFF2-40B4-BE49-F238E27FC236}">
                <a16:creationId xmlns:a16="http://schemas.microsoft.com/office/drawing/2014/main" id="{A20214AF-345A-046C-98E4-FFD95DB54949}"/>
              </a:ext>
            </a:extLst>
          </p:cNvPr>
          <p:cNvSpPr>
            <a:spLocks noGrp="1"/>
          </p:cNvSpPr>
          <p:nvPr>
            <p:ph idx="1"/>
          </p:nvPr>
        </p:nvSpPr>
        <p:spPr>
          <a:xfrm>
            <a:off x="864184" y="2256933"/>
            <a:ext cx="5345720" cy="3318936"/>
          </a:xfrm>
        </p:spPr>
        <p:txBody>
          <a:bodyPr vert="horz" lIns="91440" tIns="45720" rIns="91440" bIns="45720" rtlCol="0" anchor="t">
            <a:noAutofit/>
          </a:bodyPr>
          <a:lstStyle/>
          <a:p>
            <a:pPr lvl="1" algn="just"/>
            <a:r>
              <a:rPr lang="en-US" dirty="0">
                <a:latin typeface="Arial"/>
                <a:ea typeface="+mn-lt"/>
                <a:cs typeface="+mn-lt"/>
              </a:rPr>
              <a:t>DATA COLLECTION WILL BE DONE THOUGH WEBSITE .</a:t>
            </a:r>
            <a:endParaRPr lang="en-US" dirty="0">
              <a:latin typeface="Arial"/>
              <a:cs typeface="Arial"/>
            </a:endParaRPr>
          </a:p>
          <a:p>
            <a:pPr lvl="1" algn="just">
              <a:buSzPct val="114999"/>
            </a:pPr>
            <a:r>
              <a:rPr lang="en-US" dirty="0">
                <a:latin typeface="Arial"/>
                <a:ea typeface="+mn-lt"/>
                <a:cs typeface="+mn-lt"/>
              </a:rPr>
              <a:t>DATASET WHICH ARE REQUIRED FOR ANALYSING DEPRESSION AND ANXIETY WILL BE FETCHED FROM USER'S AND THEN IS GIVE AS INPUT TO LOGISTIC REGRESSION ALGORITHM.</a:t>
            </a:r>
            <a:endParaRPr lang="en-US" dirty="0">
              <a:latin typeface="Arial"/>
              <a:cs typeface="Arial"/>
            </a:endParaRPr>
          </a:p>
          <a:p>
            <a:pPr algn="just">
              <a:buSzPct val="114999"/>
            </a:pPr>
            <a:endParaRPr lang="en-US" dirty="0"/>
          </a:p>
        </p:txBody>
      </p:sp>
      <p:pic>
        <p:nvPicPr>
          <p:cNvPr id="5" name="Picture 5" descr="Graphical user interface, application&#10;&#10;Description automatically generated">
            <a:extLst>
              <a:ext uri="{FF2B5EF4-FFF2-40B4-BE49-F238E27FC236}">
                <a16:creationId xmlns:a16="http://schemas.microsoft.com/office/drawing/2014/main" id="{FA742AF1-E15E-15E7-1B31-8B107DDE61DF}"/>
              </a:ext>
            </a:extLst>
          </p:cNvPr>
          <p:cNvPicPr>
            <a:picLocks noChangeAspect="1"/>
          </p:cNvPicPr>
          <p:nvPr/>
        </p:nvPicPr>
        <p:blipFill>
          <a:blip r:embed="rId2"/>
          <a:stretch>
            <a:fillRect/>
          </a:stretch>
        </p:blipFill>
        <p:spPr>
          <a:xfrm>
            <a:off x="6636470" y="2011012"/>
            <a:ext cx="4866554" cy="4342654"/>
          </a:xfrm>
          <a:prstGeom prst="rect">
            <a:avLst/>
          </a:prstGeom>
        </p:spPr>
      </p:pic>
    </p:spTree>
    <p:extLst>
      <p:ext uri="{BB962C8B-B14F-4D97-AF65-F5344CB8AC3E}">
        <p14:creationId xmlns:p14="http://schemas.microsoft.com/office/powerpoint/2010/main" val="1780895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FF80C-9DF0-A918-7538-7B3186124552}"/>
              </a:ext>
            </a:extLst>
          </p:cNvPr>
          <p:cNvSpPr>
            <a:spLocks noGrp="1"/>
          </p:cNvSpPr>
          <p:nvPr>
            <p:ph type="title"/>
          </p:nvPr>
        </p:nvSpPr>
        <p:spPr>
          <a:xfrm>
            <a:off x="1369455" y="478410"/>
            <a:ext cx="10018713" cy="1752599"/>
          </a:xfrm>
        </p:spPr>
        <p:txBody>
          <a:bodyPr/>
          <a:lstStyle/>
          <a:p>
            <a:r>
              <a:rPr lang="en-US" dirty="0">
                <a:latin typeface="Arial"/>
                <a:cs typeface="Arial"/>
              </a:rPr>
              <a:t>Data Analysis</a:t>
            </a:r>
          </a:p>
        </p:txBody>
      </p:sp>
      <p:pic>
        <p:nvPicPr>
          <p:cNvPr id="4" name="Picture 4" descr="Graphical user interface&#10;&#10;Description automatically generated">
            <a:extLst>
              <a:ext uri="{FF2B5EF4-FFF2-40B4-BE49-F238E27FC236}">
                <a16:creationId xmlns:a16="http://schemas.microsoft.com/office/drawing/2014/main" id="{BE9E8540-3BB9-5E8F-E64D-99ACEC25589B}"/>
              </a:ext>
            </a:extLst>
          </p:cNvPr>
          <p:cNvPicPr>
            <a:picLocks noGrp="1" noChangeAspect="1"/>
          </p:cNvPicPr>
          <p:nvPr>
            <p:ph idx="1"/>
          </p:nvPr>
        </p:nvPicPr>
        <p:blipFill rotWithShape="1">
          <a:blip r:embed="rId2"/>
          <a:srcRect t="12800" r="26908" b="30667"/>
          <a:stretch/>
        </p:blipFill>
        <p:spPr>
          <a:xfrm>
            <a:off x="5920033" y="2045616"/>
            <a:ext cx="6165130" cy="4572000"/>
          </a:xfrm>
        </p:spPr>
      </p:pic>
      <p:sp>
        <p:nvSpPr>
          <p:cNvPr id="5" name="TextBox 4">
            <a:extLst>
              <a:ext uri="{FF2B5EF4-FFF2-40B4-BE49-F238E27FC236}">
                <a16:creationId xmlns:a16="http://schemas.microsoft.com/office/drawing/2014/main" id="{52A942BD-E01D-9419-2897-529E48645D9D}"/>
              </a:ext>
            </a:extLst>
          </p:cNvPr>
          <p:cNvSpPr txBox="1"/>
          <p:nvPr/>
        </p:nvSpPr>
        <p:spPr>
          <a:xfrm>
            <a:off x="1369455" y="2438399"/>
            <a:ext cx="4234961" cy="28007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sz="2200" dirty="0">
                <a:latin typeface="Arial"/>
                <a:cs typeface="Arial"/>
              </a:rPr>
              <a:t>Collection of weekly Data from Participants.</a:t>
            </a:r>
          </a:p>
          <a:p>
            <a:pPr marL="285750" indent="-285750" algn="just">
              <a:buFont typeface="Arial"/>
              <a:buChar char="•"/>
            </a:pPr>
            <a:r>
              <a:rPr lang="en-US" sz="2200" dirty="0">
                <a:latin typeface="Arial"/>
                <a:cs typeface="Arial"/>
              </a:rPr>
              <a:t>The Collected data will be analyzed and represented as report in the form of graph.</a:t>
            </a:r>
          </a:p>
          <a:p>
            <a:pPr marL="285750" indent="-285750" algn="just">
              <a:buFont typeface="Arial"/>
              <a:buChar char="•"/>
            </a:pPr>
            <a:r>
              <a:rPr lang="en-US" sz="2200" dirty="0">
                <a:latin typeface="Arial"/>
                <a:cs typeface="Arial"/>
              </a:rPr>
              <a:t>According to the severity  recommendation are done.</a:t>
            </a:r>
          </a:p>
        </p:txBody>
      </p:sp>
    </p:spTree>
    <p:extLst>
      <p:ext uri="{BB962C8B-B14F-4D97-AF65-F5344CB8AC3E}">
        <p14:creationId xmlns:p14="http://schemas.microsoft.com/office/powerpoint/2010/main" val="5538164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3DD1F-5060-9D51-B7FC-13CC51794A9F}"/>
              </a:ext>
            </a:extLst>
          </p:cNvPr>
          <p:cNvSpPr>
            <a:spLocks noGrp="1"/>
          </p:cNvSpPr>
          <p:nvPr>
            <p:ph type="title"/>
          </p:nvPr>
        </p:nvSpPr>
        <p:spPr>
          <a:xfrm>
            <a:off x="1062569" y="146049"/>
            <a:ext cx="9601196" cy="1303867"/>
          </a:xfrm>
        </p:spPr>
        <p:txBody>
          <a:bodyPr/>
          <a:lstStyle/>
          <a:p>
            <a:r>
              <a:rPr lang="en-US" dirty="0">
                <a:latin typeface="Arial"/>
                <a:cs typeface="Arial"/>
              </a:rPr>
              <a:t>Algorithms Used</a:t>
            </a:r>
          </a:p>
        </p:txBody>
      </p:sp>
      <p:sp>
        <p:nvSpPr>
          <p:cNvPr id="3" name="Content Placeholder 2">
            <a:extLst>
              <a:ext uri="{FF2B5EF4-FFF2-40B4-BE49-F238E27FC236}">
                <a16:creationId xmlns:a16="http://schemas.microsoft.com/office/drawing/2014/main" id="{8360EAB7-165E-6718-C6EC-A3ACABA86142}"/>
              </a:ext>
            </a:extLst>
          </p:cNvPr>
          <p:cNvSpPr>
            <a:spLocks noGrp="1"/>
          </p:cNvSpPr>
          <p:nvPr>
            <p:ph idx="1"/>
          </p:nvPr>
        </p:nvSpPr>
        <p:spPr>
          <a:xfrm>
            <a:off x="1913641" y="2168165"/>
            <a:ext cx="9205206" cy="3781785"/>
          </a:xfrm>
          <a:noFill/>
        </p:spPr>
        <p:txBody>
          <a:bodyPr vert="horz" lIns="91440" tIns="45720" rIns="91440" bIns="45720" rtlCol="0" anchor="t">
            <a:noAutofit/>
          </a:bodyPr>
          <a:lstStyle/>
          <a:p>
            <a:pPr algn="just">
              <a:buSzPct val="114999"/>
            </a:pPr>
            <a:r>
              <a:rPr lang="en-US" sz="2200" dirty="0">
                <a:latin typeface="Arial"/>
                <a:ea typeface="+mn-lt"/>
                <a:cs typeface="+mn-lt"/>
              </a:rPr>
              <a:t>Linear regression.</a:t>
            </a:r>
          </a:p>
          <a:p>
            <a:pPr algn="just">
              <a:buSzPct val="114999"/>
            </a:pPr>
            <a:r>
              <a:rPr lang="en-US" sz="2200" dirty="0">
                <a:latin typeface="Arial"/>
                <a:ea typeface="+mn-lt"/>
                <a:cs typeface="+mn-lt"/>
              </a:rPr>
              <a:t>Sentiment analysis of text using </a:t>
            </a:r>
            <a:r>
              <a:rPr lang="en-US" sz="2200" dirty="0" err="1">
                <a:latin typeface="Arial"/>
                <a:ea typeface="+mn-lt"/>
                <a:cs typeface="+mn-lt"/>
              </a:rPr>
              <a:t>textblob</a:t>
            </a:r>
            <a:r>
              <a:rPr lang="en-US" sz="2200" dirty="0">
                <a:latin typeface="Arial"/>
                <a:ea typeface="+mn-lt"/>
                <a:cs typeface="+mn-lt"/>
              </a:rPr>
              <a:t>.</a:t>
            </a:r>
          </a:p>
          <a:p>
            <a:pPr algn="just">
              <a:buSzPct val="114999"/>
            </a:pPr>
            <a:endParaRPr lang="en-US" sz="2200" dirty="0">
              <a:latin typeface="Arial"/>
              <a:cs typeface="Arial"/>
            </a:endParaRPr>
          </a:p>
        </p:txBody>
      </p:sp>
    </p:spTree>
    <p:extLst>
      <p:ext uri="{BB962C8B-B14F-4D97-AF65-F5344CB8AC3E}">
        <p14:creationId xmlns:p14="http://schemas.microsoft.com/office/powerpoint/2010/main" val="17613076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CFDDB-DC96-FF1B-7490-85BBBAF81905}"/>
              </a:ext>
            </a:extLst>
          </p:cNvPr>
          <p:cNvSpPr>
            <a:spLocks noGrp="1"/>
          </p:cNvSpPr>
          <p:nvPr>
            <p:ph type="title"/>
          </p:nvPr>
        </p:nvSpPr>
        <p:spPr>
          <a:xfrm>
            <a:off x="1295402" y="276956"/>
            <a:ext cx="9601196" cy="1069406"/>
          </a:xfrm>
        </p:spPr>
        <p:txBody>
          <a:bodyPr/>
          <a:lstStyle/>
          <a:p>
            <a:r>
              <a:rPr lang="en-US" dirty="0">
                <a:latin typeface="Arial"/>
                <a:cs typeface="Arial"/>
              </a:rPr>
              <a:t>Recommendations</a:t>
            </a:r>
          </a:p>
        </p:txBody>
      </p:sp>
      <p:sp>
        <p:nvSpPr>
          <p:cNvPr id="3" name="Content Placeholder 2">
            <a:extLst>
              <a:ext uri="{FF2B5EF4-FFF2-40B4-BE49-F238E27FC236}">
                <a16:creationId xmlns:a16="http://schemas.microsoft.com/office/drawing/2014/main" id="{FF533D8A-871B-57F4-8152-DEDF0D862C27}"/>
              </a:ext>
            </a:extLst>
          </p:cNvPr>
          <p:cNvSpPr>
            <a:spLocks noGrp="1"/>
          </p:cNvSpPr>
          <p:nvPr>
            <p:ph idx="1"/>
          </p:nvPr>
        </p:nvSpPr>
        <p:spPr>
          <a:xfrm>
            <a:off x="1419916" y="1975103"/>
            <a:ext cx="7467596" cy="4432626"/>
          </a:xfrm>
          <a:noFill/>
        </p:spPr>
        <p:txBody>
          <a:bodyPr vert="horz" lIns="91440" tIns="45720" rIns="91440" bIns="45720" rtlCol="0" anchor="t">
            <a:noAutofit/>
          </a:bodyPr>
          <a:lstStyle/>
          <a:p>
            <a:pPr algn="just"/>
            <a:r>
              <a:rPr lang="en-US" sz="1800" dirty="0">
                <a:latin typeface="Arial"/>
                <a:ea typeface="+mn-lt"/>
                <a:cs typeface="+mn-lt"/>
              </a:rPr>
              <a:t>Meditation has numerous benefits for mental health.</a:t>
            </a:r>
          </a:p>
          <a:p>
            <a:pPr algn="just"/>
            <a:r>
              <a:rPr lang="en-US" sz="1800" dirty="0">
                <a:latin typeface="Arial"/>
                <a:ea typeface="+mn-lt"/>
                <a:cs typeface="+mn-lt"/>
              </a:rPr>
              <a:t>Reduce stress and anxiety</a:t>
            </a:r>
          </a:p>
          <a:p>
            <a:pPr algn="just">
              <a:buSzPct val="114999"/>
            </a:pPr>
            <a:r>
              <a:rPr lang="en-US" sz="1800" dirty="0">
                <a:latin typeface="Arial"/>
                <a:ea typeface="+mn-lt"/>
                <a:cs typeface="+mn-lt"/>
              </a:rPr>
              <a:t>Improve focus and attention.</a:t>
            </a:r>
          </a:p>
          <a:p>
            <a:pPr algn="just">
              <a:buSzPct val="114999"/>
            </a:pPr>
            <a:r>
              <a:rPr lang="en-US" sz="1800" dirty="0">
                <a:latin typeface="Arial"/>
                <a:ea typeface="+mn-lt"/>
                <a:cs typeface="+mn-lt"/>
              </a:rPr>
              <a:t>Boost mood by increasing serotonin levels</a:t>
            </a:r>
          </a:p>
          <a:p>
            <a:pPr algn="just">
              <a:buSzPct val="114999"/>
            </a:pPr>
            <a:r>
              <a:rPr lang="en-US" sz="1800" dirty="0">
                <a:latin typeface="Arial"/>
                <a:ea typeface="+mn-lt"/>
                <a:cs typeface="+mn-lt"/>
              </a:rPr>
              <a:t>Increase self-awareness </a:t>
            </a:r>
          </a:p>
          <a:p>
            <a:pPr algn="just">
              <a:buSzPct val="114999"/>
            </a:pPr>
            <a:r>
              <a:rPr lang="en-US" sz="1800" dirty="0">
                <a:latin typeface="Arial"/>
                <a:ea typeface="+mn-lt"/>
                <a:cs typeface="+mn-lt"/>
              </a:rPr>
              <a:t>Improves sleep quality</a:t>
            </a:r>
          </a:p>
        </p:txBody>
      </p:sp>
      <p:sp>
        <p:nvSpPr>
          <p:cNvPr id="4" name="TextBox 3">
            <a:extLst>
              <a:ext uri="{FF2B5EF4-FFF2-40B4-BE49-F238E27FC236}">
                <a16:creationId xmlns:a16="http://schemas.microsoft.com/office/drawing/2014/main" id="{7B3BB247-0B1A-E660-540C-E41F0BE9DE09}"/>
              </a:ext>
            </a:extLst>
          </p:cNvPr>
          <p:cNvSpPr txBox="1"/>
          <p:nvPr/>
        </p:nvSpPr>
        <p:spPr>
          <a:xfrm>
            <a:off x="1754382" y="1305580"/>
            <a:ext cx="332642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dirty="0">
                <a:latin typeface="Arial"/>
                <a:cs typeface="Arial"/>
              </a:rPr>
              <a:t>Meditation</a:t>
            </a:r>
          </a:p>
        </p:txBody>
      </p:sp>
      <p:pic>
        <p:nvPicPr>
          <p:cNvPr id="5" name="Picture 5">
            <a:extLst>
              <a:ext uri="{FF2B5EF4-FFF2-40B4-BE49-F238E27FC236}">
                <a16:creationId xmlns:a16="http://schemas.microsoft.com/office/drawing/2014/main" id="{75527956-E2AF-9E44-5AD0-A18ED41C9B96}"/>
              </a:ext>
            </a:extLst>
          </p:cNvPr>
          <p:cNvPicPr>
            <a:picLocks noChangeAspect="1"/>
          </p:cNvPicPr>
          <p:nvPr/>
        </p:nvPicPr>
        <p:blipFill>
          <a:blip r:embed="rId2"/>
          <a:stretch>
            <a:fillRect/>
          </a:stretch>
        </p:blipFill>
        <p:spPr>
          <a:xfrm>
            <a:off x="8581292" y="1828800"/>
            <a:ext cx="2743200" cy="4114800"/>
          </a:xfrm>
          <a:prstGeom prst="rect">
            <a:avLst/>
          </a:prstGeom>
        </p:spPr>
      </p:pic>
    </p:spTree>
    <p:extLst>
      <p:ext uri="{BB962C8B-B14F-4D97-AF65-F5344CB8AC3E}">
        <p14:creationId xmlns:p14="http://schemas.microsoft.com/office/powerpoint/2010/main" val="7283050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CFDDB-DC96-FF1B-7490-85BBBAF81905}"/>
              </a:ext>
            </a:extLst>
          </p:cNvPr>
          <p:cNvSpPr>
            <a:spLocks noGrp="1"/>
          </p:cNvSpPr>
          <p:nvPr>
            <p:ph type="title"/>
          </p:nvPr>
        </p:nvSpPr>
        <p:spPr>
          <a:xfrm>
            <a:off x="1295402" y="478039"/>
            <a:ext cx="9601196" cy="1069406"/>
          </a:xfrm>
        </p:spPr>
        <p:txBody>
          <a:bodyPr/>
          <a:lstStyle/>
          <a:p>
            <a:r>
              <a:rPr lang="en-US" dirty="0">
                <a:latin typeface="Arial"/>
                <a:cs typeface="Arial"/>
              </a:rPr>
              <a:t>Recommendations</a:t>
            </a:r>
          </a:p>
        </p:txBody>
      </p:sp>
      <p:sp>
        <p:nvSpPr>
          <p:cNvPr id="3" name="Content Placeholder 2">
            <a:extLst>
              <a:ext uri="{FF2B5EF4-FFF2-40B4-BE49-F238E27FC236}">
                <a16:creationId xmlns:a16="http://schemas.microsoft.com/office/drawing/2014/main" id="{FF533D8A-871B-57F4-8152-DEDF0D862C27}"/>
              </a:ext>
            </a:extLst>
          </p:cNvPr>
          <p:cNvSpPr>
            <a:spLocks noGrp="1"/>
          </p:cNvSpPr>
          <p:nvPr>
            <p:ph idx="1"/>
          </p:nvPr>
        </p:nvSpPr>
        <p:spPr>
          <a:xfrm>
            <a:off x="1545995" y="2168165"/>
            <a:ext cx="6806693" cy="4123914"/>
          </a:xfrm>
          <a:noFill/>
        </p:spPr>
        <p:txBody>
          <a:bodyPr vert="horz" lIns="91440" tIns="45720" rIns="91440" bIns="45720" rtlCol="0" anchor="t">
            <a:noAutofit/>
          </a:bodyPr>
          <a:lstStyle/>
          <a:p>
            <a:pPr algn="just">
              <a:buSzPct val="114999"/>
            </a:pPr>
            <a:r>
              <a:rPr lang="en-US" sz="1800" dirty="0">
                <a:latin typeface="Arial"/>
                <a:ea typeface="+mn-lt"/>
                <a:cs typeface="+mn-lt"/>
              </a:rPr>
              <a:t>There is growing evidence to suggest that playing games can have a positive impact on mental health. Here are some ways that games can be beneficial:</a:t>
            </a:r>
          </a:p>
          <a:p>
            <a:pPr algn="just"/>
            <a:r>
              <a:rPr lang="en-US" sz="1800" dirty="0">
                <a:latin typeface="Arial"/>
                <a:ea typeface="+mn-lt"/>
                <a:cs typeface="+mn-lt"/>
              </a:rPr>
              <a:t>Helps in Reducing stress</a:t>
            </a:r>
          </a:p>
          <a:p>
            <a:pPr algn="just"/>
            <a:r>
              <a:rPr lang="en-US" sz="1800" dirty="0">
                <a:latin typeface="Arial"/>
                <a:ea typeface="+mn-lt"/>
                <a:cs typeface="+mn-lt"/>
              </a:rPr>
              <a:t>Helps in Boosting mood</a:t>
            </a:r>
          </a:p>
          <a:p>
            <a:pPr algn="just"/>
            <a:r>
              <a:rPr lang="en-US" sz="1800" dirty="0">
                <a:latin typeface="Arial"/>
                <a:ea typeface="+mn-lt"/>
                <a:cs typeface="+mn-lt"/>
              </a:rPr>
              <a:t>Helps in Building social connections</a:t>
            </a:r>
            <a:endParaRPr lang="en-US" sz="1800" dirty="0">
              <a:latin typeface="Arial"/>
              <a:cs typeface="Arial"/>
            </a:endParaRPr>
          </a:p>
          <a:p>
            <a:pPr algn="just">
              <a:buSzPct val="114999"/>
            </a:pPr>
            <a:endParaRPr lang="en-US" sz="1800" dirty="0">
              <a:latin typeface="Arial"/>
              <a:cs typeface="Arial"/>
            </a:endParaRPr>
          </a:p>
        </p:txBody>
      </p:sp>
      <p:sp>
        <p:nvSpPr>
          <p:cNvPr id="4" name="TextBox 3">
            <a:extLst>
              <a:ext uri="{FF2B5EF4-FFF2-40B4-BE49-F238E27FC236}">
                <a16:creationId xmlns:a16="http://schemas.microsoft.com/office/drawing/2014/main" id="{7B3BB247-0B1A-E660-540C-E41F0BE9DE09}"/>
              </a:ext>
            </a:extLst>
          </p:cNvPr>
          <p:cNvSpPr txBox="1"/>
          <p:nvPr/>
        </p:nvSpPr>
        <p:spPr>
          <a:xfrm>
            <a:off x="1810942" y="1573625"/>
            <a:ext cx="332642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dirty="0">
                <a:latin typeface="Arial"/>
                <a:cs typeface="Arial"/>
              </a:rPr>
              <a:t>Games</a:t>
            </a:r>
          </a:p>
        </p:txBody>
      </p:sp>
      <p:pic>
        <p:nvPicPr>
          <p:cNvPr id="6" name="Picture 6">
            <a:extLst>
              <a:ext uri="{FF2B5EF4-FFF2-40B4-BE49-F238E27FC236}">
                <a16:creationId xmlns:a16="http://schemas.microsoft.com/office/drawing/2014/main" id="{D9A2E869-536C-E5BD-71CD-E65ED34AF969}"/>
              </a:ext>
            </a:extLst>
          </p:cNvPr>
          <p:cNvPicPr>
            <a:picLocks noChangeAspect="1"/>
          </p:cNvPicPr>
          <p:nvPr/>
        </p:nvPicPr>
        <p:blipFill>
          <a:blip r:embed="rId2"/>
          <a:stretch>
            <a:fillRect/>
          </a:stretch>
        </p:blipFill>
        <p:spPr>
          <a:xfrm>
            <a:off x="8475784" y="1573625"/>
            <a:ext cx="3326423" cy="4983008"/>
          </a:xfrm>
          <a:prstGeom prst="rect">
            <a:avLst/>
          </a:prstGeom>
        </p:spPr>
      </p:pic>
    </p:spTree>
    <p:extLst>
      <p:ext uri="{BB962C8B-B14F-4D97-AF65-F5344CB8AC3E}">
        <p14:creationId xmlns:p14="http://schemas.microsoft.com/office/powerpoint/2010/main" val="34616311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CFDDB-DC96-FF1B-7490-85BBBAF81905}"/>
              </a:ext>
            </a:extLst>
          </p:cNvPr>
          <p:cNvSpPr>
            <a:spLocks noGrp="1"/>
          </p:cNvSpPr>
          <p:nvPr>
            <p:ph type="title"/>
          </p:nvPr>
        </p:nvSpPr>
        <p:spPr>
          <a:xfrm>
            <a:off x="1292468" y="317783"/>
            <a:ext cx="9601196" cy="1069406"/>
          </a:xfrm>
        </p:spPr>
        <p:txBody>
          <a:bodyPr/>
          <a:lstStyle/>
          <a:p>
            <a:r>
              <a:rPr lang="en-US" dirty="0">
                <a:ea typeface="+mj-lt"/>
                <a:cs typeface="+mj-lt"/>
              </a:rPr>
              <a:t>Diary Writing</a:t>
            </a:r>
            <a:endParaRPr lang="en-US" dirty="0"/>
          </a:p>
          <a:p>
            <a:endParaRPr lang="en-US" dirty="0"/>
          </a:p>
        </p:txBody>
      </p:sp>
      <p:sp>
        <p:nvSpPr>
          <p:cNvPr id="3" name="Content Placeholder 2">
            <a:extLst>
              <a:ext uri="{FF2B5EF4-FFF2-40B4-BE49-F238E27FC236}">
                <a16:creationId xmlns:a16="http://schemas.microsoft.com/office/drawing/2014/main" id="{FF533D8A-871B-57F4-8152-DEDF0D862C27}"/>
              </a:ext>
            </a:extLst>
          </p:cNvPr>
          <p:cNvSpPr>
            <a:spLocks noGrp="1"/>
          </p:cNvSpPr>
          <p:nvPr>
            <p:ph idx="1"/>
          </p:nvPr>
        </p:nvSpPr>
        <p:spPr>
          <a:xfrm>
            <a:off x="1923068" y="1956062"/>
            <a:ext cx="6620179" cy="4432626"/>
          </a:xfrm>
          <a:noFill/>
        </p:spPr>
        <p:txBody>
          <a:bodyPr vert="horz" lIns="91440" tIns="45720" rIns="91440" bIns="45720" rtlCol="0" anchor="t">
            <a:noAutofit/>
          </a:bodyPr>
          <a:lstStyle/>
          <a:p>
            <a:pPr algn="just">
              <a:buSzPct val="114999"/>
            </a:pPr>
            <a:r>
              <a:rPr lang="en-US" sz="1900" dirty="0">
                <a:latin typeface="Arial"/>
                <a:ea typeface="+mn-lt"/>
                <a:cs typeface="+mn-lt"/>
              </a:rPr>
              <a:t>Diary writing is a form of expressive therapy that has been used to treat mental depression for many years. </a:t>
            </a:r>
          </a:p>
          <a:p>
            <a:pPr algn="just">
              <a:buSzPct val="114999"/>
            </a:pPr>
            <a:r>
              <a:rPr lang="en-US" sz="1900" dirty="0">
                <a:latin typeface="Arial"/>
                <a:ea typeface="+mn-lt"/>
                <a:cs typeface="+mn-lt"/>
              </a:rPr>
              <a:t>Helps in Emotional release</a:t>
            </a:r>
          </a:p>
          <a:p>
            <a:pPr algn="just">
              <a:buSzPct val="114999"/>
            </a:pPr>
            <a:r>
              <a:rPr lang="en-US" sz="1900" dirty="0">
                <a:latin typeface="Arial"/>
                <a:ea typeface="+mn-lt"/>
                <a:cs typeface="+mn-lt"/>
              </a:rPr>
              <a:t>Helps to calm mind</a:t>
            </a:r>
            <a:endParaRPr lang="en-US" sz="1900" dirty="0">
              <a:latin typeface="Arial"/>
              <a:cs typeface="Arial"/>
            </a:endParaRPr>
          </a:p>
        </p:txBody>
      </p:sp>
      <p:sp>
        <p:nvSpPr>
          <p:cNvPr id="4" name="TextBox 3">
            <a:extLst>
              <a:ext uri="{FF2B5EF4-FFF2-40B4-BE49-F238E27FC236}">
                <a16:creationId xmlns:a16="http://schemas.microsoft.com/office/drawing/2014/main" id="{7B3BB247-0B1A-E660-540C-E41F0BE9DE09}"/>
              </a:ext>
            </a:extLst>
          </p:cNvPr>
          <p:cNvSpPr txBox="1"/>
          <p:nvPr/>
        </p:nvSpPr>
        <p:spPr>
          <a:xfrm>
            <a:off x="1292468" y="1315039"/>
            <a:ext cx="332642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800" dirty="0"/>
          </a:p>
        </p:txBody>
      </p:sp>
      <p:pic>
        <p:nvPicPr>
          <p:cNvPr id="5" name="Picture 6" descr="Text, letter&#10;&#10;Description automatically generated">
            <a:extLst>
              <a:ext uri="{FF2B5EF4-FFF2-40B4-BE49-F238E27FC236}">
                <a16:creationId xmlns:a16="http://schemas.microsoft.com/office/drawing/2014/main" id="{59122190-8AE4-2648-4CB7-F1175AC2B9D2}"/>
              </a:ext>
            </a:extLst>
          </p:cNvPr>
          <p:cNvPicPr>
            <a:picLocks noChangeAspect="1"/>
          </p:cNvPicPr>
          <p:nvPr/>
        </p:nvPicPr>
        <p:blipFill>
          <a:blip r:embed="rId2"/>
          <a:stretch>
            <a:fillRect/>
          </a:stretch>
        </p:blipFill>
        <p:spPr>
          <a:xfrm>
            <a:off x="9040759" y="1124113"/>
            <a:ext cx="3082368" cy="4623552"/>
          </a:xfrm>
          <a:prstGeom prst="rect">
            <a:avLst/>
          </a:prstGeom>
        </p:spPr>
      </p:pic>
    </p:spTree>
    <p:extLst>
      <p:ext uri="{BB962C8B-B14F-4D97-AF65-F5344CB8AC3E}">
        <p14:creationId xmlns:p14="http://schemas.microsoft.com/office/powerpoint/2010/main" val="35487828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729A4-A917-686C-9AF7-D012F194306D}"/>
              </a:ext>
            </a:extLst>
          </p:cNvPr>
          <p:cNvSpPr>
            <a:spLocks noGrp="1"/>
          </p:cNvSpPr>
          <p:nvPr>
            <p:ph type="title"/>
          </p:nvPr>
        </p:nvSpPr>
        <p:spPr>
          <a:xfrm>
            <a:off x="1086643" y="677333"/>
            <a:ext cx="10018713" cy="1752599"/>
          </a:xfrm>
        </p:spPr>
        <p:txBody>
          <a:bodyPr/>
          <a:lstStyle/>
          <a:p>
            <a:r>
              <a:rPr lang="en-US" dirty="0">
                <a:latin typeface="Arial"/>
                <a:cs typeface="Arial"/>
              </a:rPr>
              <a:t>Conclusion</a:t>
            </a:r>
          </a:p>
        </p:txBody>
      </p:sp>
      <p:sp>
        <p:nvSpPr>
          <p:cNvPr id="3" name="Content Placeholder 2">
            <a:extLst>
              <a:ext uri="{FF2B5EF4-FFF2-40B4-BE49-F238E27FC236}">
                <a16:creationId xmlns:a16="http://schemas.microsoft.com/office/drawing/2014/main" id="{00B555EB-03BC-A2DB-A0B3-9686D6754A6D}"/>
              </a:ext>
            </a:extLst>
          </p:cNvPr>
          <p:cNvSpPr>
            <a:spLocks noGrp="1"/>
          </p:cNvSpPr>
          <p:nvPr>
            <p:ph idx="1"/>
          </p:nvPr>
        </p:nvSpPr>
        <p:spPr>
          <a:xfrm>
            <a:off x="1644566" y="1866899"/>
            <a:ext cx="10018713" cy="3124201"/>
          </a:xfrm>
        </p:spPr>
        <p:txBody>
          <a:bodyPr>
            <a:normAutofit/>
          </a:bodyPr>
          <a:lstStyle/>
          <a:p>
            <a:pPr marL="0" indent="0">
              <a:buNone/>
            </a:pPr>
            <a:r>
              <a:rPr lang="en-US" sz="2200" dirty="0">
                <a:latin typeface="Arial"/>
                <a:cs typeface="Arial"/>
              </a:rPr>
              <a:t>Analyzing the scores of GAD and PHQ to get the level of anxiety and depression of the user and providing the user a better mental health.</a:t>
            </a:r>
          </a:p>
          <a:p>
            <a:pPr marL="0" indent="0">
              <a:buNone/>
            </a:pPr>
            <a:endParaRPr lang="en-US" sz="2200" dirty="0">
              <a:latin typeface="Arial"/>
              <a:cs typeface="Arial"/>
            </a:endParaRPr>
          </a:p>
        </p:txBody>
      </p:sp>
    </p:spTree>
    <p:extLst>
      <p:ext uri="{BB962C8B-B14F-4D97-AF65-F5344CB8AC3E}">
        <p14:creationId xmlns:p14="http://schemas.microsoft.com/office/powerpoint/2010/main" val="42684323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C0E2B-92BA-CB18-B428-7F4A4CB6E778}"/>
              </a:ext>
            </a:extLst>
          </p:cNvPr>
          <p:cNvSpPr>
            <a:spLocks noGrp="1"/>
          </p:cNvSpPr>
          <p:nvPr>
            <p:ph type="title"/>
          </p:nvPr>
        </p:nvSpPr>
        <p:spPr>
          <a:xfrm>
            <a:off x="604310" y="1109133"/>
            <a:ext cx="10018713" cy="1752599"/>
          </a:xfrm>
        </p:spPr>
        <p:txBody>
          <a:bodyPr/>
          <a:lstStyle/>
          <a:p>
            <a:r>
              <a:rPr lang="en-US" dirty="0">
                <a:latin typeface="Arial"/>
                <a:cs typeface="Arial"/>
              </a:rPr>
              <a:t>Future work</a:t>
            </a:r>
          </a:p>
        </p:txBody>
      </p:sp>
      <p:sp>
        <p:nvSpPr>
          <p:cNvPr id="3" name="Content Placeholder 2">
            <a:extLst>
              <a:ext uri="{FF2B5EF4-FFF2-40B4-BE49-F238E27FC236}">
                <a16:creationId xmlns:a16="http://schemas.microsoft.com/office/drawing/2014/main" id="{795F4C52-2786-7AD9-2A0F-ABDC700FDF3B}"/>
              </a:ext>
            </a:extLst>
          </p:cNvPr>
          <p:cNvSpPr>
            <a:spLocks noGrp="1"/>
          </p:cNvSpPr>
          <p:nvPr>
            <p:ph idx="1"/>
          </p:nvPr>
        </p:nvSpPr>
        <p:spPr>
          <a:xfrm>
            <a:off x="1568977" y="2624666"/>
            <a:ext cx="10018713" cy="3124201"/>
          </a:xfrm>
        </p:spPr>
        <p:txBody>
          <a:bodyPr>
            <a:normAutofit/>
          </a:bodyPr>
          <a:lstStyle/>
          <a:p>
            <a:r>
              <a:rPr lang="en-US" sz="1800" dirty="0">
                <a:effectLst/>
                <a:latin typeface="Arial" panose="020B0604020202020204" pitchFamily="34" charset="0"/>
                <a:ea typeface="Arial" panose="020B0604020202020204" pitchFamily="34" charset="0"/>
              </a:rPr>
              <a:t>Additional screening tools,</a:t>
            </a:r>
          </a:p>
          <a:p>
            <a:r>
              <a:rPr lang="en-US" sz="1800" dirty="0">
                <a:latin typeface="Arial" panose="020B0604020202020204" pitchFamily="34" charset="0"/>
                <a:ea typeface="Arial" panose="020B0604020202020204" pitchFamily="34" charset="0"/>
              </a:rPr>
              <a:t>P</a:t>
            </a:r>
            <a:r>
              <a:rPr lang="en-US" sz="1800" dirty="0">
                <a:effectLst/>
                <a:latin typeface="Arial" panose="020B0604020202020204" pitchFamily="34" charset="0"/>
                <a:ea typeface="Arial" panose="020B0604020202020204" pitchFamily="34" charset="0"/>
              </a:rPr>
              <a:t>ersonalizing recommendations,</a:t>
            </a:r>
          </a:p>
          <a:p>
            <a:r>
              <a:rPr lang="en-US" sz="1800" dirty="0">
                <a:latin typeface="Arial" panose="020B0604020202020204" pitchFamily="34" charset="0"/>
                <a:ea typeface="Arial" panose="020B0604020202020204" pitchFamily="34" charset="0"/>
              </a:rPr>
              <a:t>I</a:t>
            </a:r>
            <a:r>
              <a:rPr lang="en-US" sz="1800" dirty="0">
                <a:effectLst/>
                <a:latin typeface="Arial" panose="020B0604020202020204" pitchFamily="34" charset="0"/>
                <a:ea typeface="Arial" panose="020B0604020202020204" pitchFamily="34" charset="0"/>
              </a:rPr>
              <a:t>ntegrating wearable technology, </a:t>
            </a:r>
          </a:p>
          <a:p>
            <a:r>
              <a:rPr lang="en-US" sz="1800" dirty="0">
                <a:effectLst/>
                <a:latin typeface="Arial" panose="020B0604020202020204" pitchFamily="34" charset="0"/>
                <a:ea typeface="Arial" panose="020B0604020202020204" pitchFamily="34" charset="0"/>
              </a:rPr>
              <a:t>Implementing chatbots </a:t>
            </a:r>
          </a:p>
          <a:p>
            <a:r>
              <a:rPr lang="en-US" sz="1800" dirty="0">
                <a:latin typeface="Arial" panose="020B0604020202020204" pitchFamily="34" charset="0"/>
                <a:ea typeface="Arial" panose="020B0604020202020204" pitchFamily="34" charset="0"/>
              </a:rPr>
              <a:t>I</a:t>
            </a:r>
            <a:r>
              <a:rPr lang="en-US" sz="1800" dirty="0">
                <a:effectLst/>
                <a:latin typeface="Arial" panose="020B0604020202020204" pitchFamily="34" charset="0"/>
                <a:ea typeface="Arial" panose="020B0604020202020204" pitchFamily="34" charset="0"/>
              </a:rPr>
              <a:t>mprove accuracy</a:t>
            </a:r>
          </a:p>
          <a:p>
            <a:r>
              <a:rPr lang="en-US" sz="1800" dirty="0">
                <a:effectLst/>
                <a:latin typeface="Arial" panose="020B0604020202020204" pitchFamily="34" charset="0"/>
                <a:ea typeface="Arial" panose="020B0604020202020204" pitchFamily="34" charset="0"/>
              </a:rPr>
              <a:t>Expanding the user base to employers and healthcare providers could improve employee well-being</a:t>
            </a:r>
          </a:p>
        </p:txBody>
      </p:sp>
    </p:spTree>
    <p:extLst>
      <p:ext uri="{BB962C8B-B14F-4D97-AF65-F5344CB8AC3E}">
        <p14:creationId xmlns:p14="http://schemas.microsoft.com/office/powerpoint/2010/main" val="20582935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A picture containing stationary&#10;&#10;Description automatically generated">
            <a:extLst>
              <a:ext uri="{FF2B5EF4-FFF2-40B4-BE49-F238E27FC236}">
                <a16:creationId xmlns:a16="http://schemas.microsoft.com/office/drawing/2014/main" id="{6EA1D7FA-0061-DDA8-AD0A-034D9E77CC5B}"/>
              </a:ext>
            </a:extLst>
          </p:cNvPr>
          <p:cNvPicPr>
            <a:picLocks noChangeAspect="1"/>
          </p:cNvPicPr>
          <p:nvPr/>
        </p:nvPicPr>
        <p:blipFill>
          <a:blip r:embed="rId2"/>
          <a:stretch>
            <a:fillRect/>
          </a:stretch>
        </p:blipFill>
        <p:spPr>
          <a:xfrm>
            <a:off x="468923" y="476052"/>
            <a:ext cx="11254153" cy="5917620"/>
          </a:xfrm>
          <a:prstGeom prst="rect">
            <a:avLst/>
          </a:prstGeom>
        </p:spPr>
      </p:pic>
    </p:spTree>
    <p:extLst>
      <p:ext uri="{BB962C8B-B14F-4D97-AF65-F5344CB8AC3E}">
        <p14:creationId xmlns:p14="http://schemas.microsoft.com/office/powerpoint/2010/main" val="2608036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6E6D82-40BD-44E5-F282-78AADF0438AE}"/>
              </a:ext>
            </a:extLst>
          </p:cNvPr>
          <p:cNvSpPr>
            <a:spLocks noGrp="1"/>
          </p:cNvSpPr>
          <p:nvPr>
            <p:ph idx="1"/>
          </p:nvPr>
        </p:nvSpPr>
        <p:spPr>
          <a:xfrm>
            <a:off x="1223008" y="1411978"/>
            <a:ext cx="9601196" cy="4034043"/>
          </a:xfrm>
        </p:spPr>
        <p:txBody>
          <a:bodyPr>
            <a:normAutofit/>
          </a:bodyPr>
          <a:lstStyle/>
          <a:p>
            <a:pPr marL="0" indent="0">
              <a:buNone/>
            </a:pPr>
            <a:r>
              <a:rPr lang="en-US" b="1" u="sng" dirty="0">
                <a:latin typeface="Arial"/>
                <a:ea typeface="+mn-lt"/>
                <a:cs typeface="+mn-lt"/>
              </a:rPr>
              <a:t>Problem Statement:</a:t>
            </a:r>
            <a:endParaRPr lang="en-US" dirty="0">
              <a:latin typeface="Arial"/>
              <a:cs typeface="Arial"/>
            </a:endParaRPr>
          </a:p>
          <a:p>
            <a:pPr algn="just">
              <a:buSzPct val="114999"/>
            </a:pPr>
            <a:r>
              <a:rPr lang="en-US" sz="1800" dirty="0">
                <a:solidFill>
                  <a:srgbClr val="262626"/>
                </a:solidFill>
                <a:effectLst/>
                <a:latin typeface="Arial" panose="020B0604020202020204" pitchFamily="34" charset="0"/>
                <a:ea typeface="Arial" panose="020B0604020202020204" pitchFamily="34" charset="0"/>
              </a:rPr>
              <a:t>Mental health is a growing concern worldwide</a:t>
            </a:r>
            <a:r>
              <a:rPr lang="en-US" sz="1800" baseline="30000" dirty="0">
                <a:solidFill>
                  <a:srgbClr val="000000"/>
                </a:solidFill>
                <a:effectLst/>
                <a:latin typeface="Arial" panose="020B0604020202020204" pitchFamily="34" charset="0"/>
                <a:ea typeface="Arial" panose="020B0604020202020204" pitchFamily="34" charset="0"/>
              </a:rPr>
              <a:t> </a:t>
            </a:r>
            <a:r>
              <a:rPr lang="en-US" sz="1800" dirty="0">
                <a:solidFill>
                  <a:srgbClr val="000000"/>
                </a:solidFill>
                <a:effectLst/>
                <a:latin typeface="Arial" panose="020B0604020202020204" pitchFamily="34" charset="0"/>
                <a:ea typeface="Arial" panose="020B0604020202020204" pitchFamily="34" charset="0"/>
              </a:rPr>
              <a:t>as more and more people are experiencing mental health challenges that negatively impact their daily lives. </a:t>
            </a:r>
          </a:p>
          <a:p>
            <a:pPr algn="just">
              <a:buSzPct val="114999"/>
            </a:pPr>
            <a:r>
              <a:rPr lang="en-US" sz="1800" dirty="0">
                <a:solidFill>
                  <a:srgbClr val="000000"/>
                </a:solidFill>
                <a:effectLst/>
                <a:latin typeface="Arial" panose="020B0604020202020204" pitchFamily="34" charset="0"/>
                <a:ea typeface="Arial" panose="020B0604020202020204" pitchFamily="34" charset="0"/>
              </a:rPr>
              <a:t>Despite significant advances in understanding and treating mental health conditions, a significant number of individuals do not receive adequate support or treatment due to lack of resources, stigma, and limited access to mental health care services. </a:t>
            </a:r>
          </a:p>
          <a:p>
            <a:pPr algn="just">
              <a:buSzPct val="114999"/>
            </a:pPr>
            <a:r>
              <a:rPr lang="en-US" sz="1800" dirty="0">
                <a:solidFill>
                  <a:srgbClr val="252525"/>
                </a:solidFill>
                <a:effectLst/>
                <a:latin typeface="Arial" panose="020B0604020202020204" pitchFamily="34" charset="0"/>
                <a:ea typeface="Arial" panose="020B0604020202020204" pitchFamily="34" charset="0"/>
              </a:rPr>
              <a:t>This results in a negative impact on individuals' quality of life, productivity, and well-being, as well as significant social and economic costs. </a:t>
            </a:r>
          </a:p>
          <a:p>
            <a:pPr algn="just">
              <a:buSzPct val="114999"/>
            </a:pPr>
            <a:r>
              <a:rPr lang="en-US" sz="1800" dirty="0">
                <a:solidFill>
                  <a:srgbClr val="252525"/>
                </a:solidFill>
                <a:effectLst/>
                <a:latin typeface="Arial" panose="020B0604020202020204" pitchFamily="34" charset="0"/>
                <a:ea typeface="Arial" panose="020B0604020202020204" pitchFamily="34" charset="0"/>
              </a:rPr>
              <a:t>Thus, there is an urgent need to address mental health challenges and improve access to mental health care services to ensure better mental health outcomes for all individuals</a:t>
            </a:r>
            <a:endParaRPr lang="en-US" dirty="0"/>
          </a:p>
        </p:txBody>
      </p:sp>
    </p:spTree>
    <p:extLst>
      <p:ext uri="{BB962C8B-B14F-4D97-AF65-F5344CB8AC3E}">
        <p14:creationId xmlns:p14="http://schemas.microsoft.com/office/powerpoint/2010/main" val="725878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48E0BF-EECA-66E2-A739-9E7BE7A345E2}"/>
              </a:ext>
            </a:extLst>
          </p:cNvPr>
          <p:cNvSpPr txBox="1"/>
          <p:nvPr/>
        </p:nvSpPr>
        <p:spPr>
          <a:xfrm rot="10800000" flipV="1">
            <a:off x="1901072" y="785467"/>
            <a:ext cx="8389856" cy="4524315"/>
          </a:xfrm>
          <a:prstGeom prst="rect">
            <a:avLst/>
          </a:prstGeom>
          <a:noFill/>
        </p:spPr>
        <p:txBody>
          <a:bodyPr wrap="square" rtlCol="0">
            <a:spAutoFit/>
          </a:bodyPr>
          <a:lstStyle/>
          <a:p>
            <a:r>
              <a:rPr lang="en-IN" sz="2200" b="1" dirty="0">
                <a:latin typeface="Arial" panose="020B0604020202020204" pitchFamily="34" charset="0"/>
                <a:cs typeface="Arial" panose="020B0604020202020204" pitchFamily="34" charset="0"/>
              </a:rPr>
              <a:t>MOTIVATION</a:t>
            </a:r>
            <a:r>
              <a:rPr lang="en-IN" sz="2400" dirty="0">
                <a:latin typeface="Arial" panose="020B0604020202020204" pitchFamily="34" charset="0"/>
                <a:cs typeface="Arial" panose="020B0604020202020204" pitchFamily="34" charset="0"/>
              </a:rPr>
              <a:t>:</a:t>
            </a:r>
          </a:p>
          <a:p>
            <a:pPr algn="just"/>
            <a:endParaRPr lang="en-IN" sz="2400" dirty="0">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2000" dirty="0">
                <a:solidFill>
                  <a:srgbClr val="252525"/>
                </a:solidFill>
                <a:effectLst/>
                <a:latin typeface="Arial" panose="020B0604020202020204" pitchFamily="34" charset="0"/>
                <a:ea typeface="Arial" panose="020B0604020202020204" pitchFamily="34" charset="0"/>
                <a:cs typeface="Arial" panose="020B0604020202020204" pitchFamily="34" charset="0"/>
              </a:rPr>
              <a:t>The growing mental health challenges faced by individuals worldwide and the significant negative impact they have on their daily lives, productivity, and well-being motivate the need for urgent action to address this issue.</a:t>
            </a:r>
          </a:p>
          <a:p>
            <a:pPr marL="457200" indent="-457200" algn="just">
              <a:buFont typeface="Arial" panose="020B0604020202020204" pitchFamily="34" charset="0"/>
              <a:buChar char="•"/>
            </a:pPr>
            <a:r>
              <a:rPr lang="en-US" sz="2000" dirty="0">
                <a:solidFill>
                  <a:srgbClr val="252525"/>
                </a:solidFill>
                <a:effectLst/>
                <a:latin typeface="Arial" panose="020B0604020202020204" pitchFamily="34" charset="0"/>
                <a:ea typeface="Arial" panose="020B0604020202020204" pitchFamily="34" charset="0"/>
                <a:cs typeface="Arial" panose="020B0604020202020204" pitchFamily="34" charset="0"/>
              </a:rPr>
              <a:t>Despite significant advances in mental health understanding and treatment, limited access to mental health care services, stigma, and lack of resources continue to prevent individuals from receiving adequate support and treatment. </a:t>
            </a:r>
          </a:p>
          <a:p>
            <a:pPr marL="457200" indent="-457200" algn="just">
              <a:buFont typeface="Arial" panose="020B0604020202020204" pitchFamily="34" charset="0"/>
              <a:buChar char="•"/>
            </a:pPr>
            <a:r>
              <a:rPr lang="en-US" sz="2000" dirty="0">
                <a:solidFill>
                  <a:srgbClr val="252525"/>
                </a:solidFill>
                <a:effectLst/>
                <a:latin typeface="Arial" panose="020B0604020202020204" pitchFamily="34" charset="0"/>
                <a:ea typeface="Arial" panose="020B0604020202020204" pitchFamily="34" charset="0"/>
                <a:cs typeface="Arial" panose="020B0604020202020204" pitchFamily="34" charset="0"/>
              </a:rPr>
              <a:t>By improving access to mental health care services, we can promote better mental health outcomes for individuals and society as a whole, leading to improved quality of life and reduced social and economic costs</a:t>
            </a: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24883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8643778-7F6C-4E8D-84D1-D5CDB99281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1D22F88D-6907-48AF-B024-346E855E0D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6CD520E9-BDC5-AB1E-212D-BE116754E8EE}"/>
              </a:ext>
            </a:extLst>
          </p:cNvPr>
          <p:cNvSpPr>
            <a:spLocks noGrp="1"/>
          </p:cNvSpPr>
          <p:nvPr>
            <p:ph type="title"/>
          </p:nvPr>
        </p:nvSpPr>
        <p:spPr>
          <a:xfrm>
            <a:off x="496112" y="685801"/>
            <a:ext cx="2743200" cy="5105400"/>
          </a:xfrm>
        </p:spPr>
        <p:txBody>
          <a:bodyPr>
            <a:normAutofit/>
          </a:bodyPr>
          <a:lstStyle/>
          <a:p>
            <a:pPr algn="l"/>
            <a:r>
              <a:rPr lang="en-US" sz="3200">
                <a:solidFill>
                  <a:srgbClr val="FFFFFF"/>
                </a:solidFill>
              </a:rPr>
              <a:t>Objectives</a:t>
            </a:r>
          </a:p>
        </p:txBody>
      </p:sp>
      <p:grpSp>
        <p:nvGrpSpPr>
          <p:cNvPr id="12" name="Group 11">
            <a:extLst>
              <a:ext uri="{FF2B5EF4-FFF2-40B4-BE49-F238E27FC236}">
                <a16:creationId xmlns:a16="http://schemas.microsoft.com/office/drawing/2014/main" id="{F3842748-48B5-4DD0-A06A-A31C74024A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3" name="Freeform 6">
              <a:extLst>
                <a:ext uri="{FF2B5EF4-FFF2-40B4-BE49-F238E27FC236}">
                  <a16:creationId xmlns:a16="http://schemas.microsoft.com/office/drawing/2014/main" id="{548E99BE-1071-4690-9B9C-07926CEE5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a:extLst>
                <a:ext uri="{FF2B5EF4-FFF2-40B4-BE49-F238E27FC236}">
                  <a16:creationId xmlns:a16="http://schemas.microsoft.com/office/drawing/2014/main" id="{9301F039-B467-413A-B25C-770E51069D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a:extLst>
                <a:ext uri="{FF2B5EF4-FFF2-40B4-BE49-F238E27FC236}">
                  <a16:creationId xmlns:a16="http://schemas.microsoft.com/office/drawing/2014/main" id="{9F06AEC1-5558-49E8-8CAC-FEBD00DF0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a:extLst>
                <a:ext uri="{FF2B5EF4-FFF2-40B4-BE49-F238E27FC236}">
                  <a16:creationId xmlns:a16="http://schemas.microsoft.com/office/drawing/2014/main" id="{D10B76B9-BA68-471E-B58C-ED91198A9F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a:extLst>
                <a:ext uri="{FF2B5EF4-FFF2-40B4-BE49-F238E27FC236}">
                  <a16:creationId xmlns:a16="http://schemas.microsoft.com/office/drawing/2014/main" id="{FEB3913B-54A3-490E-BA4B-5D0330990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a:extLst>
                <a:ext uri="{FF2B5EF4-FFF2-40B4-BE49-F238E27FC236}">
                  <a16:creationId xmlns:a16="http://schemas.microsoft.com/office/drawing/2014/main" id="{F75DC961-08A4-46F8-8A80-2E1FB977E1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3" name="Content Placeholder 2">
            <a:extLst>
              <a:ext uri="{FF2B5EF4-FFF2-40B4-BE49-F238E27FC236}">
                <a16:creationId xmlns:a16="http://schemas.microsoft.com/office/drawing/2014/main" id="{0A246D36-E230-B505-E67F-4AB6CA409BD3}"/>
              </a:ext>
            </a:extLst>
          </p:cNvPr>
          <p:cNvSpPr>
            <a:spLocks noGrp="1"/>
          </p:cNvSpPr>
          <p:nvPr>
            <p:ph idx="1"/>
          </p:nvPr>
        </p:nvSpPr>
        <p:spPr>
          <a:xfrm>
            <a:off x="5105900" y="1033183"/>
            <a:ext cx="6385918" cy="5105400"/>
          </a:xfrm>
        </p:spPr>
        <p:txBody>
          <a:bodyPr>
            <a:normAutofit/>
          </a:bodyPr>
          <a:lstStyle/>
          <a:p>
            <a:r>
              <a:rPr lang="en-US" sz="2200" dirty="0">
                <a:latin typeface="Arial"/>
                <a:ea typeface="+mn-lt"/>
                <a:cs typeface="+mn-lt"/>
              </a:rPr>
              <a:t>To provide an overview of the current state of mental health of a user using PHQ and GAD</a:t>
            </a:r>
            <a:endParaRPr lang="en-US" sz="2200" dirty="0">
              <a:latin typeface="Arial"/>
              <a:cs typeface="Arial"/>
            </a:endParaRPr>
          </a:p>
          <a:p>
            <a:pPr>
              <a:buSzPct val="114999"/>
            </a:pPr>
            <a:r>
              <a:rPr lang="en-US" sz="2200" dirty="0">
                <a:latin typeface="Arial"/>
                <a:cs typeface="Arial"/>
              </a:rPr>
              <a:t>To provide recommendation based on the score and level to the user.</a:t>
            </a:r>
          </a:p>
          <a:p>
            <a:pPr>
              <a:buSzPct val="114999"/>
            </a:pPr>
            <a:r>
              <a:rPr lang="en-US" sz="2200" dirty="0">
                <a:latin typeface="Arial"/>
                <a:ea typeface="+mn-lt"/>
                <a:cs typeface="+mn-lt"/>
              </a:rPr>
              <a:t>The recommendations given to the user should help them to decrease the depression and anxiety score and level over the period of time.</a:t>
            </a:r>
            <a:endParaRPr lang="en-US" sz="2200" dirty="0">
              <a:latin typeface="Arial"/>
              <a:cs typeface="Arial"/>
            </a:endParaRPr>
          </a:p>
          <a:p>
            <a:pPr>
              <a:buSzPct val="114999"/>
            </a:pPr>
            <a:r>
              <a:rPr lang="en-US" sz="2200" dirty="0">
                <a:latin typeface="Arial"/>
                <a:cs typeface="Arial"/>
              </a:rPr>
              <a:t>To provide the sentiment analysis score for the content written by the user.</a:t>
            </a:r>
          </a:p>
          <a:p>
            <a:pPr>
              <a:buSzPct val="114999"/>
            </a:pPr>
            <a:r>
              <a:rPr lang="en-US" sz="2200" dirty="0">
                <a:latin typeface="Arial"/>
                <a:cs typeface="Arial"/>
              </a:rPr>
              <a:t>To provide the graphical representation of the PHQ and GAD scores of the user.</a:t>
            </a:r>
          </a:p>
          <a:p>
            <a:pPr>
              <a:buSzPct val="114999"/>
            </a:pPr>
            <a:endParaRPr lang="en-US" sz="2200" dirty="0"/>
          </a:p>
          <a:p>
            <a:pPr>
              <a:buSzPct val="114999"/>
            </a:pPr>
            <a:endParaRPr lang="en-US" dirty="0"/>
          </a:p>
          <a:p>
            <a:pPr>
              <a:buSzPct val="114999"/>
            </a:pPr>
            <a:endParaRPr lang="en-US" dirty="0"/>
          </a:p>
        </p:txBody>
      </p:sp>
    </p:spTree>
    <p:extLst>
      <p:ext uri="{BB962C8B-B14F-4D97-AF65-F5344CB8AC3E}">
        <p14:creationId xmlns:p14="http://schemas.microsoft.com/office/powerpoint/2010/main" val="24110468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0567A-4513-41B9-4BCF-93A6998E3362}"/>
              </a:ext>
            </a:extLst>
          </p:cNvPr>
          <p:cNvSpPr>
            <a:spLocks noGrp="1"/>
          </p:cNvSpPr>
          <p:nvPr>
            <p:ph type="title"/>
          </p:nvPr>
        </p:nvSpPr>
        <p:spPr/>
        <p:txBody>
          <a:bodyPr/>
          <a:lstStyle/>
          <a:p>
            <a:r>
              <a:rPr lang="en-US" dirty="0">
                <a:latin typeface="Arial"/>
                <a:cs typeface="Arial"/>
              </a:rPr>
              <a:t>Research Findings</a:t>
            </a:r>
          </a:p>
        </p:txBody>
      </p:sp>
      <p:sp>
        <p:nvSpPr>
          <p:cNvPr id="3" name="Content Placeholder 2">
            <a:extLst>
              <a:ext uri="{FF2B5EF4-FFF2-40B4-BE49-F238E27FC236}">
                <a16:creationId xmlns:a16="http://schemas.microsoft.com/office/drawing/2014/main" id="{24F3D546-9608-8E85-A32E-455A709A665D}"/>
              </a:ext>
            </a:extLst>
          </p:cNvPr>
          <p:cNvSpPr>
            <a:spLocks noGrp="1"/>
          </p:cNvSpPr>
          <p:nvPr>
            <p:ph idx="1"/>
          </p:nvPr>
        </p:nvSpPr>
        <p:spPr/>
        <p:txBody>
          <a:bodyPr>
            <a:normAutofit fontScale="92500" lnSpcReduction="10000"/>
          </a:bodyPr>
          <a:lstStyle/>
          <a:p>
            <a:pPr algn="just"/>
            <a:r>
              <a:rPr lang="en-US" dirty="0">
                <a:latin typeface="Arial"/>
                <a:ea typeface="+mn-lt"/>
                <a:cs typeface="+mn-lt"/>
              </a:rPr>
              <a:t>Research suggests that mental health disorders are strongly influenced by social determinants such as poverty, discrimination, and social isolation.</a:t>
            </a:r>
            <a:endParaRPr lang="en-US" dirty="0">
              <a:latin typeface="Arial"/>
              <a:cs typeface="Arial"/>
            </a:endParaRPr>
          </a:p>
          <a:p>
            <a:pPr algn="just">
              <a:buSzPct val="114999"/>
            </a:pPr>
            <a:r>
              <a:rPr lang="en-US" dirty="0">
                <a:latin typeface="Arial"/>
                <a:ea typeface="+mn-lt"/>
                <a:cs typeface="+mn-lt"/>
              </a:rPr>
              <a:t>There is a growing body of evidence that suggests that early intervention and prevention programs can reduce the burden of mental health problems.</a:t>
            </a:r>
            <a:endParaRPr lang="en-US" dirty="0">
              <a:latin typeface="Arial"/>
              <a:cs typeface="Arial"/>
            </a:endParaRPr>
          </a:p>
          <a:p>
            <a:pPr algn="just">
              <a:buSzPct val="114999"/>
            </a:pPr>
            <a:r>
              <a:rPr lang="en-US" dirty="0">
                <a:latin typeface="Arial"/>
                <a:ea typeface="+mn-lt"/>
                <a:cs typeface="+mn-lt"/>
              </a:rPr>
              <a:t>Access to mental health services is a major issue in both low- and high-income countries, with stigma and lack of resources being major barriers.</a:t>
            </a:r>
            <a:endParaRPr lang="en-US" dirty="0">
              <a:latin typeface="Arial"/>
              <a:cs typeface="Arial"/>
            </a:endParaRPr>
          </a:p>
          <a:p>
            <a:pPr algn="just">
              <a:buSzPct val="114999"/>
            </a:pPr>
            <a:r>
              <a:rPr lang="en-US" dirty="0">
                <a:latin typeface="Arial"/>
                <a:ea typeface="+mn-lt"/>
                <a:cs typeface="+mn-lt"/>
              </a:rPr>
              <a:t>Mental health promotion and prevention programs in schools and workplaces can have a positive impact on mental health outcomes.</a:t>
            </a:r>
            <a:endParaRPr lang="en-US" dirty="0">
              <a:latin typeface="Arial"/>
              <a:cs typeface="Arial"/>
            </a:endParaRPr>
          </a:p>
          <a:p>
            <a:pPr algn="just">
              <a:buSzPct val="114999"/>
            </a:pPr>
            <a:endParaRPr lang="en-US" dirty="0">
              <a:latin typeface="Arial"/>
              <a:cs typeface="Arial"/>
            </a:endParaRPr>
          </a:p>
        </p:txBody>
      </p:sp>
    </p:spTree>
    <p:extLst>
      <p:ext uri="{BB962C8B-B14F-4D97-AF65-F5344CB8AC3E}">
        <p14:creationId xmlns:p14="http://schemas.microsoft.com/office/powerpoint/2010/main" val="2304373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1031A-81F8-9E00-2891-ABDC6824F831}"/>
              </a:ext>
            </a:extLst>
          </p:cNvPr>
          <p:cNvSpPr>
            <a:spLocks noGrp="1"/>
          </p:cNvSpPr>
          <p:nvPr>
            <p:ph type="title"/>
          </p:nvPr>
        </p:nvSpPr>
        <p:spPr>
          <a:xfrm>
            <a:off x="1380069" y="273049"/>
            <a:ext cx="9601196" cy="1303867"/>
          </a:xfrm>
        </p:spPr>
        <p:txBody>
          <a:bodyPr/>
          <a:lstStyle/>
          <a:p>
            <a:r>
              <a:rPr lang="en-US" dirty="0">
                <a:latin typeface="Arial"/>
                <a:cs typeface="Arial"/>
              </a:rPr>
              <a:t>Existing Solution</a:t>
            </a:r>
          </a:p>
        </p:txBody>
      </p:sp>
      <p:sp>
        <p:nvSpPr>
          <p:cNvPr id="3" name="Content Placeholder 2">
            <a:extLst>
              <a:ext uri="{FF2B5EF4-FFF2-40B4-BE49-F238E27FC236}">
                <a16:creationId xmlns:a16="http://schemas.microsoft.com/office/drawing/2014/main" id="{3C37EDC0-BD0E-372B-E887-BB2DFCCC151A}"/>
              </a:ext>
            </a:extLst>
          </p:cNvPr>
          <p:cNvSpPr>
            <a:spLocks noGrp="1"/>
          </p:cNvSpPr>
          <p:nvPr>
            <p:ph idx="1"/>
          </p:nvPr>
        </p:nvSpPr>
        <p:spPr>
          <a:xfrm>
            <a:off x="2460395" y="1913640"/>
            <a:ext cx="8481025" cy="4332021"/>
          </a:xfrm>
          <a:noFill/>
        </p:spPr>
        <p:txBody>
          <a:bodyPr>
            <a:normAutofit/>
          </a:bodyPr>
          <a:lstStyle/>
          <a:p>
            <a:pPr algn="just"/>
            <a:r>
              <a:rPr lang="en-US" dirty="0">
                <a:latin typeface="Arial"/>
                <a:ea typeface="+mn-lt"/>
                <a:cs typeface="+mn-lt"/>
              </a:rPr>
              <a:t>Psychotherapy</a:t>
            </a:r>
          </a:p>
          <a:p>
            <a:pPr algn="just"/>
            <a:r>
              <a:rPr lang="en-US" dirty="0">
                <a:latin typeface="Arial"/>
                <a:ea typeface="+mn-lt"/>
                <a:cs typeface="+mn-lt"/>
              </a:rPr>
              <a:t>Medication</a:t>
            </a:r>
          </a:p>
          <a:p>
            <a:pPr algn="just"/>
            <a:r>
              <a:rPr lang="en-US" dirty="0">
                <a:latin typeface="Arial"/>
                <a:ea typeface="+mn-lt"/>
                <a:cs typeface="+mn-lt"/>
              </a:rPr>
              <a:t>Cognitive Behavioral Therapy (CBT)</a:t>
            </a:r>
          </a:p>
          <a:p>
            <a:pPr algn="just"/>
            <a:r>
              <a:rPr lang="en-US" dirty="0">
                <a:latin typeface="Arial"/>
                <a:ea typeface="+mn-lt"/>
                <a:cs typeface="+mn-lt"/>
              </a:rPr>
              <a:t>Dialectical Behavior Therapy (DBT)</a:t>
            </a:r>
          </a:p>
          <a:p>
            <a:pPr algn="just"/>
            <a:r>
              <a:rPr lang="en-US" dirty="0">
                <a:latin typeface="Arial"/>
                <a:ea typeface="+mn-lt"/>
                <a:cs typeface="+mn-lt"/>
              </a:rPr>
              <a:t>Electroconvulsive Therapy (ECT)</a:t>
            </a:r>
            <a:endParaRPr lang="en-US" dirty="0">
              <a:latin typeface="Arial"/>
              <a:cs typeface="Arial"/>
            </a:endParaRPr>
          </a:p>
          <a:p>
            <a:pPr>
              <a:buSzPct val="114999"/>
            </a:pPr>
            <a:endParaRPr lang="en-US" dirty="0">
              <a:latin typeface="Arial"/>
              <a:cs typeface="Arial"/>
            </a:endParaRPr>
          </a:p>
        </p:txBody>
      </p:sp>
    </p:spTree>
    <p:extLst>
      <p:ext uri="{BB962C8B-B14F-4D97-AF65-F5344CB8AC3E}">
        <p14:creationId xmlns:p14="http://schemas.microsoft.com/office/powerpoint/2010/main" val="757575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41A48-E753-3888-8640-A7DB4F7D2BE4}"/>
              </a:ext>
            </a:extLst>
          </p:cNvPr>
          <p:cNvSpPr>
            <a:spLocks noGrp="1"/>
          </p:cNvSpPr>
          <p:nvPr>
            <p:ph type="title"/>
          </p:nvPr>
        </p:nvSpPr>
        <p:spPr/>
        <p:txBody>
          <a:bodyPr/>
          <a:lstStyle/>
          <a:p>
            <a:r>
              <a:rPr lang="en-US">
                <a:latin typeface="Arial"/>
                <a:cs typeface="Arial"/>
              </a:rPr>
              <a:t>Methodology Used</a:t>
            </a:r>
          </a:p>
        </p:txBody>
      </p:sp>
      <p:sp>
        <p:nvSpPr>
          <p:cNvPr id="3" name="Content Placeholder 2">
            <a:extLst>
              <a:ext uri="{FF2B5EF4-FFF2-40B4-BE49-F238E27FC236}">
                <a16:creationId xmlns:a16="http://schemas.microsoft.com/office/drawing/2014/main" id="{A84A8327-2E7D-B4A1-B711-5E1822BBFC10}"/>
              </a:ext>
            </a:extLst>
          </p:cNvPr>
          <p:cNvSpPr>
            <a:spLocks noGrp="1"/>
          </p:cNvSpPr>
          <p:nvPr>
            <p:ph idx="1"/>
          </p:nvPr>
        </p:nvSpPr>
        <p:spPr>
          <a:xfrm>
            <a:off x="1484310" y="2666999"/>
            <a:ext cx="10018713" cy="1009455"/>
          </a:xfrm>
        </p:spPr>
        <p:txBody>
          <a:bodyPr>
            <a:normAutofit/>
          </a:bodyPr>
          <a:lstStyle/>
          <a:p>
            <a:pPr marL="0" indent="0" algn="just">
              <a:buSzPct val="114999"/>
              <a:buNone/>
            </a:pPr>
            <a:r>
              <a:rPr lang="en-US" sz="1800" dirty="0">
                <a:effectLst/>
                <a:latin typeface="Arial" panose="020B0604020202020204" pitchFamily="34" charset="0"/>
                <a:ea typeface="Arial" panose="020B0604020202020204" pitchFamily="34" charset="0"/>
              </a:rPr>
              <a:t> It is referred to as a Patient Health Questionnaire(PHQ) and it is a series of questions that the user needs to answer to determine the mental health of the user. It has 9 questions, which are used to gauge the severity of depression and for other purposes</a:t>
            </a:r>
            <a:endParaRPr lang="en-US" dirty="0">
              <a:latin typeface="Arial"/>
              <a:cs typeface="Arial"/>
            </a:endParaRPr>
          </a:p>
        </p:txBody>
      </p:sp>
      <p:sp>
        <p:nvSpPr>
          <p:cNvPr id="4" name="TextBox 3">
            <a:extLst>
              <a:ext uri="{FF2B5EF4-FFF2-40B4-BE49-F238E27FC236}">
                <a16:creationId xmlns:a16="http://schemas.microsoft.com/office/drawing/2014/main" id="{73EFA7B5-7772-839C-9821-0B93EAACBE00}"/>
              </a:ext>
            </a:extLst>
          </p:cNvPr>
          <p:cNvSpPr txBox="1"/>
          <p:nvPr/>
        </p:nvSpPr>
        <p:spPr>
          <a:xfrm>
            <a:off x="1676400" y="2039815"/>
            <a:ext cx="27432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262626"/>
                </a:solidFill>
                <a:latin typeface="Arial"/>
                <a:cs typeface="Arial"/>
              </a:rPr>
              <a:t>PHQ-9</a:t>
            </a:r>
            <a:endParaRPr lang="en-US" sz="2400" b="1" dirty="0">
              <a:latin typeface="Arial"/>
              <a:cs typeface="Arial"/>
            </a:endParaRPr>
          </a:p>
        </p:txBody>
      </p:sp>
      <p:sp>
        <p:nvSpPr>
          <p:cNvPr id="6" name="TextBox 5">
            <a:extLst>
              <a:ext uri="{FF2B5EF4-FFF2-40B4-BE49-F238E27FC236}">
                <a16:creationId xmlns:a16="http://schemas.microsoft.com/office/drawing/2014/main" id="{9B956C3B-1D29-ED07-75E6-F8265B085FEF}"/>
              </a:ext>
            </a:extLst>
          </p:cNvPr>
          <p:cNvSpPr txBox="1"/>
          <p:nvPr/>
        </p:nvSpPr>
        <p:spPr>
          <a:xfrm>
            <a:off x="1676399" y="3792415"/>
            <a:ext cx="9826623" cy="1569660"/>
          </a:xfrm>
          <a:prstGeom prst="rect">
            <a:avLst/>
          </a:prstGeom>
          <a:noFill/>
        </p:spPr>
        <p:txBody>
          <a:bodyPr wrap="square" rtlCol="0">
            <a:spAutoFit/>
          </a:bodyPr>
          <a:lstStyle/>
          <a:p>
            <a:r>
              <a:rPr lang="en-IN" sz="2400" b="1" dirty="0">
                <a:latin typeface="Arial" panose="020B0604020202020204" pitchFamily="34" charset="0"/>
                <a:cs typeface="Arial" panose="020B0604020202020204" pitchFamily="34" charset="0"/>
              </a:rPr>
              <a:t>GAD-7</a:t>
            </a:r>
          </a:p>
          <a:p>
            <a:endParaRPr lang="en-IN" b="1" dirty="0">
              <a:latin typeface="Arial" panose="020B0604020202020204" pitchFamily="34" charset="0"/>
              <a:cs typeface="Arial" panose="020B0604020202020204" pitchFamily="34" charset="0"/>
            </a:endParaRPr>
          </a:p>
          <a:p>
            <a:r>
              <a:rPr lang="en-US" sz="1800" dirty="0">
                <a:effectLst/>
                <a:latin typeface="Arial" panose="020B0604020202020204" pitchFamily="34" charset="0"/>
                <a:ea typeface="Arial" panose="020B0604020202020204" pitchFamily="34" charset="0"/>
              </a:rPr>
              <a:t>Generalized Anxiety Disorder(GAD) has a set of seven questions that the patient must respond to. It has seven questions, and these are intended to evaluate the patient's level of anxiousness severity.</a:t>
            </a:r>
            <a:endParaRPr lang="en-IN"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47252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4A8327-2E7D-B4A1-B711-5E1822BBFC10}"/>
              </a:ext>
            </a:extLst>
          </p:cNvPr>
          <p:cNvSpPr>
            <a:spLocks noGrp="1"/>
          </p:cNvSpPr>
          <p:nvPr>
            <p:ph idx="1"/>
          </p:nvPr>
        </p:nvSpPr>
        <p:spPr>
          <a:xfrm>
            <a:off x="1847654" y="1293741"/>
            <a:ext cx="9446498" cy="1752600"/>
          </a:xfrm>
        </p:spPr>
        <p:txBody>
          <a:bodyPr>
            <a:normAutofit/>
          </a:bodyPr>
          <a:lstStyle/>
          <a:p>
            <a:pPr algn="just">
              <a:buSzPct val="114999"/>
            </a:pPr>
            <a:r>
              <a:rPr lang="en-US" sz="1800" dirty="0">
                <a:effectLst/>
                <a:latin typeface="Arial" panose="020B0604020202020204" pitchFamily="34" charset="0"/>
                <a:ea typeface="Arial" panose="020B0604020202020204" pitchFamily="34" charset="0"/>
              </a:rPr>
              <a:t>Another strategy we employ is analyzing the patient's text diaries in order to determine how the patient feels about themselves. Here, we are performing sentiment analysis and computing the sentiment score, which is then used to determine the patient's severity level and the appropriate course of treatment.</a:t>
            </a:r>
            <a:endParaRPr lang="en-US" dirty="0">
              <a:latin typeface="Arial"/>
              <a:cs typeface="Arial"/>
            </a:endParaRPr>
          </a:p>
        </p:txBody>
      </p:sp>
      <p:sp>
        <p:nvSpPr>
          <p:cNvPr id="4" name="TextBox 3">
            <a:extLst>
              <a:ext uri="{FF2B5EF4-FFF2-40B4-BE49-F238E27FC236}">
                <a16:creationId xmlns:a16="http://schemas.microsoft.com/office/drawing/2014/main" id="{73EFA7B5-7772-839C-9821-0B93EAACBE00}"/>
              </a:ext>
            </a:extLst>
          </p:cNvPr>
          <p:cNvSpPr txBox="1"/>
          <p:nvPr/>
        </p:nvSpPr>
        <p:spPr>
          <a:xfrm>
            <a:off x="2040903" y="1076571"/>
            <a:ext cx="4696120"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dirty="0">
                <a:solidFill>
                  <a:srgbClr val="262626"/>
                </a:solidFill>
                <a:latin typeface="Arial"/>
                <a:cs typeface="Arial"/>
              </a:rPr>
              <a:t>SENTIMENT ANALYSIS OF TEXT</a:t>
            </a:r>
          </a:p>
        </p:txBody>
      </p:sp>
      <p:sp>
        <p:nvSpPr>
          <p:cNvPr id="5" name="TextBox 4">
            <a:extLst>
              <a:ext uri="{FF2B5EF4-FFF2-40B4-BE49-F238E27FC236}">
                <a16:creationId xmlns:a16="http://schemas.microsoft.com/office/drawing/2014/main" id="{17C8EDE5-C69D-231A-5ECE-99829BE26B17}"/>
              </a:ext>
            </a:extLst>
          </p:cNvPr>
          <p:cNvSpPr txBox="1"/>
          <p:nvPr/>
        </p:nvSpPr>
        <p:spPr>
          <a:xfrm>
            <a:off x="1847654" y="3046341"/>
            <a:ext cx="9894272" cy="1538883"/>
          </a:xfrm>
          <a:prstGeom prst="rect">
            <a:avLst/>
          </a:prstGeom>
          <a:noFill/>
        </p:spPr>
        <p:txBody>
          <a:bodyPr wrap="square" rtlCol="0">
            <a:spAutoFit/>
          </a:bodyPr>
          <a:lstStyle/>
          <a:p>
            <a:pPr algn="just"/>
            <a:r>
              <a:rPr lang="en-US" sz="2200" b="1" dirty="0">
                <a:effectLst/>
                <a:latin typeface="Arial" panose="020B0604020202020204" pitchFamily="34" charset="0"/>
                <a:ea typeface="Arial" panose="020B0604020202020204" pitchFamily="34" charset="0"/>
              </a:rPr>
              <a:t>LINEAR REGRESSION</a:t>
            </a:r>
            <a:endParaRPr lang="en-IN" sz="2200" dirty="0">
              <a:effectLst/>
              <a:latin typeface="Times New Roman" panose="02020603050405020304" pitchFamily="18" charset="0"/>
              <a:ea typeface="Times New Roman" panose="02020603050405020304" pitchFamily="18" charset="0"/>
            </a:endParaRPr>
          </a:p>
          <a:p>
            <a:pPr algn="just"/>
            <a:r>
              <a:rPr lang="en-US" sz="1800" b="1" u="none" strike="noStrike" dirty="0">
                <a:effectLst/>
                <a:latin typeface="Arial" panose="020B0604020202020204" pitchFamily="34" charset="0"/>
                <a:ea typeface="Arial" panose="020B0604020202020204" pitchFamily="34" charset="0"/>
              </a:rPr>
              <a:t> </a:t>
            </a:r>
            <a:endParaRPr lang="en-IN" sz="1800" dirty="0">
              <a:effectLst/>
              <a:latin typeface="Times New Roman" panose="02020603050405020304" pitchFamily="18" charset="0"/>
              <a:ea typeface="Times New Roman" panose="02020603050405020304" pitchFamily="18" charset="0"/>
            </a:endParaRPr>
          </a:p>
          <a:p>
            <a:pPr marL="285750" indent="-285750" algn="just">
              <a:buFont typeface="Arial" panose="020B0604020202020204" pitchFamily="34" charset="0"/>
              <a:buChar char="•"/>
            </a:pPr>
            <a:r>
              <a:rPr lang="en-US" sz="1800" dirty="0">
                <a:effectLst/>
                <a:latin typeface="Arial" panose="020B0604020202020204" pitchFamily="34" charset="0"/>
                <a:ea typeface="Arial" panose="020B0604020202020204" pitchFamily="34" charset="0"/>
              </a:rPr>
              <a:t>The relationship between a dependent variable and one or more independent variables can be modeled statistically using linear regression. It employs a line to illustrate the relationship between the variables, presuming that it is linear. </a:t>
            </a:r>
            <a:endParaRPr lang="en-IN" dirty="0"/>
          </a:p>
        </p:txBody>
      </p:sp>
    </p:spTree>
    <p:extLst>
      <p:ext uri="{BB962C8B-B14F-4D97-AF65-F5344CB8AC3E}">
        <p14:creationId xmlns:p14="http://schemas.microsoft.com/office/powerpoint/2010/main" val="4087089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6B06731-2C99-0DB1-0F75-0F272F6E3562}"/>
              </a:ext>
            </a:extLst>
          </p:cNvPr>
          <p:cNvSpPr>
            <a:spLocks noGrp="1"/>
          </p:cNvSpPr>
          <p:nvPr>
            <p:ph idx="1"/>
          </p:nvPr>
        </p:nvSpPr>
        <p:spPr>
          <a:xfrm>
            <a:off x="1295401" y="1616318"/>
            <a:ext cx="9601196" cy="4713982"/>
          </a:xfrm>
          <a:noFill/>
        </p:spPr>
        <p:txBody>
          <a:bodyPr vert="horz" lIns="91440" tIns="45720" rIns="91440" bIns="45720" rtlCol="0" anchor="ctr">
            <a:noAutofit/>
          </a:bodyPr>
          <a:lstStyle/>
          <a:p>
            <a:pPr algn="just"/>
            <a:r>
              <a:rPr lang="en-US" sz="2000" dirty="0">
                <a:latin typeface="Arial"/>
                <a:ea typeface="+mn-lt"/>
                <a:cs typeface="+mn-lt"/>
              </a:rPr>
              <a:t>Login feature with  Signup, Sign-in</a:t>
            </a:r>
            <a:endParaRPr lang="en-US" sz="2000" dirty="0">
              <a:latin typeface="Arial"/>
              <a:cs typeface="Arial"/>
            </a:endParaRPr>
          </a:p>
          <a:p>
            <a:pPr algn="just">
              <a:buSzPct val="114999"/>
            </a:pPr>
            <a:r>
              <a:rPr lang="en-US" sz="2000" dirty="0">
                <a:latin typeface="Arial"/>
                <a:ea typeface="+mn-lt"/>
                <a:cs typeface="+mn-lt"/>
              </a:rPr>
              <a:t>Phq-9 questioner to determine the current depression level/state.</a:t>
            </a:r>
            <a:endParaRPr lang="en-US" sz="2000" dirty="0">
              <a:latin typeface="Arial"/>
              <a:cs typeface="Arial"/>
            </a:endParaRPr>
          </a:p>
          <a:p>
            <a:pPr algn="just">
              <a:buSzPct val="114999"/>
            </a:pPr>
            <a:r>
              <a:rPr lang="en-US" sz="2000" dirty="0">
                <a:latin typeface="Arial"/>
                <a:ea typeface="+mn-lt"/>
                <a:cs typeface="+mn-lt"/>
              </a:rPr>
              <a:t>GAD-7 questioner to determine the current anxiety level/state.</a:t>
            </a:r>
            <a:endParaRPr lang="en-US" sz="2000" dirty="0">
              <a:latin typeface="Arial"/>
              <a:cs typeface="Arial"/>
            </a:endParaRPr>
          </a:p>
          <a:p>
            <a:pPr algn="just">
              <a:buSzPct val="114999"/>
            </a:pPr>
            <a:r>
              <a:rPr lang="en-US" sz="2000" dirty="0">
                <a:latin typeface="Arial"/>
                <a:ea typeface="+mn-lt"/>
                <a:cs typeface="+mn-lt"/>
              </a:rPr>
              <a:t>Users can see their mental progress in terms of a graph</a:t>
            </a:r>
            <a:endParaRPr lang="en-US" sz="2000" dirty="0">
              <a:latin typeface="Arial"/>
              <a:cs typeface="Arial"/>
            </a:endParaRPr>
          </a:p>
          <a:p>
            <a:pPr algn="just">
              <a:buSzPct val="114999"/>
            </a:pPr>
            <a:r>
              <a:rPr lang="en-US" sz="2000" dirty="0">
                <a:latin typeface="Arial"/>
                <a:ea typeface="+mn-lt"/>
                <a:cs typeface="+mn-lt"/>
              </a:rPr>
              <a:t>According to the report activities are suggested to improve their mental health condition.</a:t>
            </a:r>
            <a:endParaRPr lang="en-US" sz="2000" dirty="0">
              <a:latin typeface="Arial"/>
              <a:cs typeface="Arial"/>
            </a:endParaRPr>
          </a:p>
          <a:p>
            <a:pPr algn="just">
              <a:buSzPct val="114999"/>
            </a:pPr>
            <a:r>
              <a:rPr lang="en-US" sz="2000" dirty="0">
                <a:latin typeface="Arial"/>
                <a:ea typeface="+mn-lt"/>
                <a:cs typeface="+mn-lt"/>
              </a:rPr>
              <a:t>Journal  feature detects mental health of a person through sentiment analysis of text.</a:t>
            </a:r>
            <a:endParaRPr lang="en-US" sz="2000" dirty="0">
              <a:latin typeface="Arial"/>
              <a:cs typeface="Arial"/>
            </a:endParaRPr>
          </a:p>
          <a:p>
            <a:pPr algn="just">
              <a:buSzPct val="114999"/>
            </a:pPr>
            <a:r>
              <a:rPr lang="en-US" sz="2000" dirty="0">
                <a:latin typeface="Arial"/>
                <a:ea typeface="+mn-lt"/>
                <a:cs typeface="+mn-lt"/>
              </a:rPr>
              <a:t>Emotional state of users are calculated  by using some questionnaires asked in the site and user need to answer that. In this way we can predict mental health of user and we can assign task </a:t>
            </a:r>
            <a:endParaRPr lang="en-US" sz="2000" dirty="0">
              <a:latin typeface="Arial"/>
              <a:cs typeface="Arial"/>
            </a:endParaRPr>
          </a:p>
          <a:p>
            <a:pPr algn="just">
              <a:buSzPct val="114999"/>
            </a:pPr>
            <a:r>
              <a:rPr lang="en-US" sz="2000" dirty="0">
                <a:latin typeface="Arial"/>
                <a:ea typeface="+mn-lt"/>
                <a:cs typeface="+mn-lt"/>
              </a:rPr>
              <a:t>At the end we also provide some psychologist contact details they can contact them through video or through chat</a:t>
            </a:r>
            <a:endParaRPr lang="en-US" sz="2000" dirty="0">
              <a:latin typeface="Arial"/>
              <a:cs typeface="Arial"/>
            </a:endParaRPr>
          </a:p>
          <a:p>
            <a:pPr algn="just">
              <a:buSzPct val="114999"/>
            </a:pPr>
            <a:endParaRPr lang="en-US" sz="2000" dirty="0">
              <a:latin typeface="Arial"/>
              <a:cs typeface="Arial"/>
            </a:endParaRPr>
          </a:p>
        </p:txBody>
      </p:sp>
      <p:sp>
        <p:nvSpPr>
          <p:cNvPr id="4" name="TextBox 3">
            <a:extLst>
              <a:ext uri="{FF2B5EF4-FFF2-40B4-BE49-F238E27FC236}">
                <a16:creationId xmlns:a16="http://schemas.microsoft.com/office/drawing/2014/main" id="{9165838E-B310-9188-8487-CB40F1626DDA}"/>
              </a:ext>
            </a:extLst>
          </p:cNvPr>
          <p:cNvSpPr txBox="1"/>
          <p:nvPr/>
        </p:nvSpPr>
        <p:spPr>
          <a:xfrm>
            <a:off x="3701724" y="303659"/>
            <a:ext cx="4337538"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400" dirty="0">
                <a:latin typeface="Arial"/>
                <a:cs typeface="Arial"/>
              </a:rPr>
              <a:t>Workflow</a:t>
            </a:r>
            <a:endParaRPr lang="en-US" dirty="0">
              <a:latin typeface="Arial"/>
              <a:cs typeface="Arial"/>
            </a:endParaRPr>
          </a:p>
        </p:txBody>
      </p:sp>
    </p:spTree>
    <p:extLst>
      <p:ext uri="{BB962C8B-B14F-4D97-AF65-F5344CB8AC3E}">
        <p14:creationId xmlns:p14="http://schemas.microsoft.com/office/powerpoint/2010/main" val="20773330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491</TotalTime>
  <Words>1008</Words>
  <Application>Microsoft Office PowerPoint</Application>
  <PresentationFormat>Widescreen</PresentationFormat>
  <Paragraphs>94</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Corbel</vt:lpstr>
      <vt:lpstr>Times New Roman</vt:lpstr>
      <vt:lpstr>Parallax</vt:lpstr>
      <vt:lpstr>PowerPoint Presentation</vt:lpstr>
      <vt:lpstr>PowerPoint Presentation</vt:lpstr>
      <vt:lpstr>PowerPoint Presentation</vt:lpstr>
      <vt:lpstr>Objectives</vt:lpstr>
      <vt:lpstr>Research Findings</vt:lpstr>
      <vt:lpstr>Existing Solution</vt:lpstr>
      <vt:lpstr>Methodology Used</vt:lpstr>
      <vt:lpstr>PowerPoint Presentation</vt:lpstr>
      <vt:lpstr>PowerPoint Presentation</vt:lpstr>
      <vt:lpstr>System Design</vt:lpstr>
      <vt:lpstr>DATA COLLECTION</vt:lpstr>
      <vt:lpstr>Data Analysis</vt:lpstr>
      <vt:lpstr>Algorithms Used</vt:lpstr>
      <vt:lpstr>Recommendations</vt:lpstr>
      <vt:lpstr>Recommendations</vt:lpstr>
      <vt:lpstr>Diary Writing </vt:lpstr>
      <vt:lpstr>Conclusion</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suhas s</cp:lastModifiedBy>
  <cp:revision>324</cp:revision>
  <dcterms:created xsi:type="dcterms:W3CDTF">2023-03-14T07:35:43Z</dcterms:created>
  <dcterms:modified xsi:type="dcterms:W3CDTF">2023-04-19T12:19:41Z</dcterms:modified>
</cp:coreProperties>
</file>

<file path=docProps/thumbnail.jpeg>
</file>